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6" r:id="rId2"/>
    <p:sldId id="268" r:id="rId3"/>
    <p:sldId id="258" r:id="rId4"/>
    <p:sldId id="259" r:id="rId5"/>
    <p:sldId id="261" r:id="rId6"/>
    <p:sldId id="262" r:id="rId7"/>
    <p:sldId id="263" r:id="rId8"/>
    <p:sldId id="264" r:id="rId9"/>
    <p:sldId id="265" r:id="rId10"/>
    <p:sldId id="267" r:id="rId11"/>
    <p:sldId id="269" r:id="rId12"/>
    <p:sldId id="270" r:id="rId13"/>
    <p:sldId id="271" r:id="rId14"/>
    <p:sldId id="272" r:id="rId15"/>
    <p:sldId id="274" r:id="rId16"/>
    <p:sldId id="273"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598" autoAdjust="0"/>
  </p:normalViewPr>
  <p:slideViewPr>
    <p:cSldViewPr>
      <p:cViewPr>
        <p:scale>
          <a:sx n="100" d="100"/>
          <a:sy n="100" d="100"/>
        </p:scale>
        <p:origin x="-1944" y="-30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F4C97EA6-5047-4114-81FC-21FF66D516FC}" type="datetimeFigureOut">
              <a:rPr lang="en-US" smtClean="0"/>
              <a:pPr/>
              <a:t>10/8/2024</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12860BEA-21F7-4A38-B569-B84A2325D65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4C97EA6-5047-4114-81FC-21FF66D516FC}" type="datetimeFigureOut">
              <a:rPr lang="en-US" smtClean="0"/>
              <a:pPr/>
              <a:t>10/8/2024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2860BEA-21F7-4A38-B569-B84A2325D65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4C97EA6-5047-4114-81FC-21FF66D516FC}" type="datetimeFigureOut">
              <a:rPr lang="en-US" smtClean="0"/>
              <a:pPr/>
              <a:t>10/8/2024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2860BEA-21F7-4A38-B569-B84A2325D65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4C97EA6-5047-4114-81FC-21FF66D516FC}" type="datetimeFigureOut">
              <a:rPr lang="en-US" smtClean="0"/>
              <a:pPr/>
              <a:t>10/8/2024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2860BEA-21F7-4A38-B569-B84A2325D653}"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4C97EA6-5047-4114-81FC-21FF66D516FC}" type="datetimeFigureOut">
              <a:rPr lang="en-US" smtClean="0"/>
              <a:pPr/>
              <a:t>10/8/2024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2860BEA-21F7-4A38-B569-B84A2325D653}"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4C97EA6-5047-4114-81FC-21FF66D516FC}" type="datetimeFigureOut">
              <a:rPr lang="en-US" smtClean="0"/>
              <a:pPr/>
              <a:t>10/8/2024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2860BEA-21F7-4A38-B569-B84A2325D653}"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4C97EA6-5047-4114-81FC-21FF66D516FC}" type="datetimeFigureOut">
              <a:rPr lang="en-US" smtClean="0"/>
              <a:pPr/>
              <a:t>10/8/2024</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12860BEA-21F7-4A38-B569-B84A2325D65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F4C97EA6-5047-4114-81FC-21FF66D516FC}" type="datetimeFigureOut">
              <a:rPr lang="en-US" smtClean="0"/>
              <a:pPr/>
              <a:t>10/8/2024</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12860BEA-21F7-4A38-B569-B84A2325D653}"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4C97EA6-5047-4114-81FC-21FF66D516FC}" type="datetimeFigureOut">
              <a:rPr lang="en-US" smtClean="0"/>
              <a:pPr/>
              <a:t>10/8/2024</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12860BEA-21F7-4A38-B569-B84A2325D65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F4C97EA6-5047-4114-81FC-21FF66D516FC}" type="datetimeFigureOut">
              <a:rPr lang="en-US" smtClean="0"/>
              <a:pPr/>
              <a:t>10/8/2024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2860BEA-21F7-4A38-B569-B84A2325D65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F4C97EA6-5047-4114-81FC-21FF66D516FC}" type="datetimeFigureOut">
              <a:rPr lang="en-US" smtClean="0"/>
              <a:pPr/>
              <a:t>10/8/2024</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12860BEA-21F7-4A38-B569-B84A2325D653}"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F4C97EA6-5047-4114-81FC-21FF66D516FC}" type="datetimeFigureOut">
              <a:rPr lang="en-US" smtClean="0"/>
              <a:pPr/>
              <a:t>10/8/2024</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12860BEA-21F7-4A38-B569-B84A2325D65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714512"/>
            <a:ext cx="9144000" cy="5143512"/>
          </a:xfrm>
          <a:prstGeom prst="rect">
            <a:avLst/>
          </a:prstGeom>
        </p:spPr>
      </p:pic>
      <p:pic>
        <p:nvPicPr>
          <p:cNvPr id="9" name="Picture 8" descr="Capture4.PNG"/>
          <p:cNvPicPr>
            <a:picLocks noChangeAspect="1"/>
          </p:cNvPicPr>
          <p:nvPr/>
        </p:nvPicPr>
        <p:blipFill>
          <a:blip r:embed="rId3"/>
          <a:stretch>
            <a:fillRect/>
          </a:stretch>
        </p:blipFill>
        <p:spPr>
          <a:xfrm>
            <a:off x="0" y="0"/>
            <a:ext cx="5857884" cy="1214422"/>
          </a:xfrm>
          <a:prstGeom prst="rect">
            <a:avLst/>
          </a:prstGeom>
        </p:spPr>
      </p:pic>
      <p:pic>
        <p:nvPicPr>
          <p:cNvPr id="14" name="Picture 13" descr="Capture7.PNG"/>
          <p:cNvPicPr>
            <a:picLocks noChangeAspect="1"/>
          </p:cNvPicPr>
          <p:nvPr/>
        </p:nvPicPr>
        <p:blipFill>
          <a:blip r:embed="rId4"/>
          <a:stretch>
            <a:fillRect/>
          </a:stretch>
        </p:blipFill>
        <p:spPr>
          <a:xfrm>
            <a:off x="1428728" y="1142984"/>
            <a:ext cx="3496163" cy="571504"/>
          </a:xfrm>
          <a:prstGeom prst="rect">
            <a:avLst/>
          </a:prstGeom>
          <a:ln>
            <a:noFill/>
          </a:ln>
          <a:effectLst>
            <a:softEdge rad="112500"/>
          </a:effectLst>
        </p:spPr>
      </p:pic>
      <p:pic>
        <p:nvPicPr>
          <p:cNvPr id="18" name="Picture 17" descr="DSC_0282 copy.jpg"/>
          <p:cNvPicPr>
            <a:picLocks noChangeAspect="1"/>
          </p:cNvPicPr>
          <p:nvPr/>
        </p:nvPicPr>
        <p:blipFill>
          <a:blip r:embed="rId5" cstate="print"/>
          <a:stretch>
            <a:fillRect/>
          </a:stretch>
        </p:blipFill>
        <p:spPr>
          <a:xfrm>
            <a:off x="5715008" y="-36930"/>
            <a:ext cx="3428992" cy="1772672"/>
          </a:xfrm>
          <a:prstGeom prst="rect">
            <a:avLst/>
          </a:prstGeom>
          <a:ln>
            <a:noFill/>
          </a:ln>
          <a:effectLst>
            <a:softEdge rad="112500"/>
          </a:effectLst>
        </p:spPr>
      </p:pic>
      <p:pic>
        <p:nvPicPr>
          <p:cNvPr id="20" name="Picture 19" descr="Capture9.PNG"/>
          <p:cNvPicPr>
            <a:picLocks noChangeAspect="1"/>
          </p:cNvPicPr>
          <p:nvPr/>
        </p:nvPicPr>
        <p:blipFill>
          <a:blip r:embed="rId6"/>
          <a:stretch>
            <a:fillRect/>
          </a:stretch>
        </p:blipFill>
        <p:spPr>
          <a:xfrm>
            <a:off x="6066995" y="6448368"/>
            <a:ext cx="3077005" cy="40963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0"/>
            <a:ext cx="8786874" cy="1857364"/>
          </a:xfrm>
        </p:spPr>
        <p:txBody>
          <a:bodyPr>
            <a:normAutofit/>
          </a:bodyPr>
          <a:lstStyle/>
          <a:p>
            <a:pPr algn="ctr"/>
            <a:r>
              <a:rPr lang="en-US" sz="2800" dirty="0" smtClean="0">
                <a:solidFill>
                  <a:schemeClr val="accent1"/>
                </a:solidFill>
                <a:latin typeface="Arial Rounded MT Bold" pitchFamily="34" charset="0"/>
              </a:rPr>
              <a:t>       </a:t>
            </a:r>
            <a:r>
              <a:rPr lang="en-US" sz="2400" dirty="0" smtClean="0">
                <a:solidFill>
                  <a:schemeClr val="accent1"/>
                </a:solidFill>
                <a:latin typeface="Algerian" pitchFamily="82" charset="0"/>
              </a:rPr>
              <a:t>SSNI 242&amp;120 SERIES SHADES IN PET recycle YARN </a:t>
            </a:r>
            <a:r>
              <a:rPr lang="en-US" sz="2200" dirty="0" smtClean="0">
                <a:solidFill>
                  <a:schemeClr val="accent1"/>
                </a:solidFill>
                <a:latin typeface="Arial Rounded MT Bold" pitchFamily="34" charset="0"/>
              </a:rPr>
              <a:t/>
            </a:r>
            <a:br>
              <a:rPr lang="en-US" sz="2200" dirty="0" smtClean="0">
                <a:solidFill>
                  <a:schemeClr val="accent1"/>
                </a:solidFill>
                <a:latin typeface="Arial Rounded MT Bold" pitchFamily="34" charset="0"/>
              </a:rPr>
            </a:br>
            <a:r>
              <a:rPr lang="en-US" sz="1400" dirty="0" smtClean="0">
                <a:solidFill>
                  <a:schemeClr val="tx1"/>
                </a:solidFill>
                <a:latin typeface="Arial Rounded MT Bold" pitchFamily="34" charset="0"/>
              </a:rPr>
              <a:t>A Shiny and elegant collection of 242 &amp;120 shades(Bright Colors) in PET Recycle</a:t>
            </a:r>
            <a:br>
              <a:rPr lang="en-US" sz="1400" dirty="0" smtClean="0">
                <a:solidFill>
                  <a:schemeClr val="tx1"/>
                </a:solidFill>
                <a:latin typeface="Arial Rounded MT Bold" pitchFamily="34" charset="0"/>
              </a:rPr>
            </a:br>
            <a:r>
              <a:rPr lang="en-US" sz="1400" dirty="0" smtClean="0">
                <a:solidFill>
                  <a:schemeClr val="tx1"/>
                </a:solidFill>
                <a:latin typeface="Arial Rounded MT Bold" pitchFamily="34" charset="0"/>
              </a:rPr>
              <a:t> Both are very convenient to use due to its easy reference numbers and organized placing of different group of shades  </a:t>
            </a:r>
            <a:endParaRPr lang="en-US" sz="1400" dirty="0">
              <a:solidFill>
                <a:schemeClr val="tx1"/>
              </a:solidFill>
              <a:latin typeface="Arial Rounded MT Bold" pitchFamily="34" charset="0"/>
            </a:endParaRPr>
          </a:p>
        </p:txBody>
      </p:sp>
      <p:sp>
        <p:nvSpPr>
          <p:cNvPr id="11" name="TextBox 10"/>
          <p:cNvSpPr txBox="1"/>
          <p:nvPr/>
        </p:nvSpPr>
        <p:spPr>
          <a:xfrm>
            <a:off x="1428728" y="1785926"/>
            <a:ext cx="2500330" cy="369332"/>
          </a:xfrm>
          <a:prstGeom prst="rect">
            <a:avLst/>
          </a:prstGeom>
          <a:noFill/>
        </p:spPr>
        <p:txBody>
          <a:bodyPr wrap="square" rtlCol="0">
            <a:spAutoFit/>
          </a:bodyPr>
          <a:lstStyle/>
          <a:p>
            <a:r>
              <a:rPr lang="en-US" b="1" dirty="0" smtClean="0">
                <a:solidFill>
                  <a:schemeClr val="tx1">
                    <a:lumMod val="65000"/>
                    <a:lumOff val="35000"/>
                  </a:schemeClr>
                </a:solidFill>
                <a:latin typeface="Arial Rounded MT Bold" pitchFamily="34" charset="0"/>
              </a:rPr>
              <a:t>242 no. of SHADES</a:t>
            </a:r>
            <a:endParaRPr lang="en-US" b="1" dirty="0">
              <a:solidFill>
                <a:schemeClr val="tx1">
                  <a:lumMod val="65000"/>
                  <a:lumOff val="35000"/>
                </a:schemeClr>
              </a:solidFill>
              <a:latin typeface="Arial Rounded MT Bold" pitchFamily="34" charset="0"/>
            </a:endParaRPr>
          </a:p>
        </p:txBody>
      </p:sp>
      <p:sp>
        <p:nvSpPr>
          <p:cNvPr id="14" name="TextBox 13"/>
          <p:cNvSpPr txBox="1"/>
          <p:nvPr/>
        </p:nvSpPr>
        <p:spPr>
          <a:xfrm>
            <a:off x="4786314" y="1785926"/>
            <a:ext cx="4000528" cy="338554"/>
          </a:xfrm>
          <a:prstGeom prst="rect">
            <a:avLst/>
          </a:prstGeom>
          <a:noFill/>
        </p:spPr>
        <p:txBody>
          <a:bodyPr wrap="square" rtlCol="0">
            <a:spAutoFit/>
          </a:bodyPr>
          <a:lstStyle/>
          <a:p>
            <a:r>
              <a:rPr lang="en-US" sz="1600" b="1" dirty="0" smtClean="0">
                <a:solidFill>
                  <a:schemeClr val="tx1">
                    <a:lumMod val="65000"/>
                    <a:lumOff val="35000"/>
                  </a:schemeClr>
                </a:solidFill>
                <a:latin typeface="Arial Rounded MT Bold" pitchFamily="34" charset="0"/>
              </a:rPr>
              <a:t>120 no. of SHADES (BRIGHT COLORS)</a:t>
            </a:r>
            <a:endParaRPr lang="en-US" sz="1600" b="1" dirty="0">
              <a:solidFill>
                <a:schemeClr val="tx1">
                  <a:lumMod val="65000"/>
                  <a:lumOff val="35000"/>
                </a:schemeClr>
              </a:solidFill>
              <a:latin typeface="Arial Rounded MT Bold" pitchFamily="34" charset="0"/>
            </a:endParaRPr>
          </a:p>
        </p:txBody>
      </p:sp>
      <p:pic>
        <p:nvPicPr>
          <p:cNvPr id="19" name="Picture 18" descr="WhatsApp Image 2024-10-08 at 00.21.23.jpeg"/>
          <p:cNvPicPr>
            <a:picLocks noChangeAspect="1"/>
          </p:cNvPicPr>
          <p:nvPr/>
        </p:nvPicPr>
        <p:blipFill>
          <a:blip r:embed="rId2" cstate="print"/>
          <a:stretch>
            <a:fillRect/>
          </a:stretch>
        </p:blipFill>
        <p:spPr>
          <a:xfrm>
            <a:off x="0" y="2500306"/>
            <a:ext cx="5214942" cy="3500462"/>
          </a:xfrm>
          <a:prstGeom prst="rect">
            <a:avLst/>
          </a:prstGeom>
        </p:spPr>
      </p:pic>
      <p:pic>
        <p:nvPicPr>
          <p:cNvPr id="20" name="Picture 19" descr="WhatsApp Image 2024-10-08 at 00.17.52.jpeg"/>
          <p:cNvPicPr>
            <a:picLocks noChangeAspect="1"/>
          </p:cNvPicPr>
          <p:nvPr/>
        </p:nvPicPr>
        <p:blipFill>
          <a:blip r:embed="rId3" cstate="print"/>
          <a:stretch>
            <a:fillRect/>
          </a:stretch>
        </p:blipFill>
        <p:spPr>
          <a:xfrm>
            <a:off x="4143372" y="2357430"/>
            <a:ext cx="5004414" cy="392909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42918"/>
            <a:ext cx="8229600" cy="1071570"/>
          </a:xfrm>
        </p:spPr>
        <p:txBody>
          <a:bodyPr>
            <a:noAutofit/>
          </a:bodyPr>
          <a:lstStyle/>
          <a:p>
            <a:r>
              <a:rPr lang="en-US" sz="1600" dirty="0" smtClean="0">
                <a:latin typeface="Arial Rounded MT Bold" pitchFamily="34" charset="0"/>
              </a:rPr>
              <a:t>Our latest of shiny and elegant collection of 600 shades in Rayon silk , normally known as bamboo silk which is very convenient to use due to its easy reference numbers and organized placing family wise of each shades and split into 5 trays and each tray has 120 shades </a:t>
            </a:r>
            <a:endParaRPr lang="en-US" sz="1600" dirty="0">
              <a:latin typeface="Arial Rounded MT Bold" pitchFamily="34" charset="0"/>
            </a:endParaRPr>
          </a:p>
        </p:txBody>
      </p:sp>
      <p:sp>
        <p:nvSpPr>
          <p:cNvPr id="3" name="Title 2"/>
          <p:cNvSpPr>
            <a:spLocks noGrp="1"/>
          </p:cNvSpPr>
          <p:nvPr>
            <p:ph type="title"/>
          </p:nvPr>
        </p:nvSpPr>
        <p:spPr>
          <a:xfrm>
            <a:off x="1214414" y="285728"/>
            <a:ext cx="7472386" cy="714380"/>
          </a:xfrm>
        </p:spPr>
        <p:txBody>
          <a:bodyPr>
            <a:normAutofit fontScale="90000"/>
          </a:bodyPr>
          <a:lstStyle/>
          <a:p>
            <a:r>
              <a:rPr sz="2400" smtClean="0">
                <a:solidFill>
                  <a:schemeClr val="bg1"/>
                </a:solidFill>
                <a:latin typeface="Algerian" pitchFamily="82" charset="0"/>
              </a:rPr>
              <a:t>                  </a:t>
            </a:r>
            <a:r>
              <a:rPr sz="2400" smtClean="0">
                <a:solidFill>
                  <a:schemeClr val="accent1"/>
                </a:solidFill>
                <a:latin typeface="Algerian" pitchFamily="82" charset="0"/>
              </a:rPr>
              <a:t>SSNI 600 SHADES IN RAYON (SILK)</a:t>
            </a:r>
            <a:r>
              <a:rPr sz="2400" smtClean="0">
                <a:solidFill>
                  <a:schemeClr val="tx1">
                    <a:lumMod val="65000"/>
                    <a:lumOff val="35000"/>
                  </a:schemeClr>
                </a:solidFill>
                <a:latin typeface="Algerian" pitchFamily="82" charset="0"/>
              </a:rPr>
              <a:t/>
            </a:r>
            <a:br>
              <a:rPr sz="2400" smtClean="0">
                <a:solidFill>
                  <a:schemeClr val="tx1">
                    <a:lumMod val="65000"/>
                    <a:lumOff val="35000"/>
                  </a:schemeClr>
                </a:solidFill>
                <a:latin typeface="Algerian" pitchFamily="82" charset="0"/>
              </a:rPr>
            </a:br>
            <a:endParaRPr lang="en-US" sz="2400" dirty="0">
              <a:solidFill>
                <a:schemeClr val="tx1">
                  <a:lumMod val="65000"/>
                  <a:lumOff val="35000"/>
                </a:schemeClr>
              </a:solidFill>
              <a:latin typeface="Algerian" pitchFamily="82" charset="0"/>
            </a:endParaRPr>
          </a:p>
        </p:txBody>
      </p:sp>
      <p:pic>
        <p:nvPicPr>
          <p:cNvPr id="4" name="Picture 3" descr="DSC_0102 copy.jpg"/>
          <p:cNvPicPr>
            <a:picLocks noChangeAspect="1"/>
          </p:cNvPicPr>
          <p:nvPr/>
        </p:nvPicPr>
        <p:blipFill>
          <a:blip r:embed="rId2" cstate="print"/>
          <a:stretch>
            <a:fillRect/>
          </a:stretch>
        </p:blipFill>
        <p:spPr>
          <a:xfrm>
            <a:off x="0" y="1714488"/>
            <a:ext cx="7286675" cy="4857784"/>
          </a:xfrm>
          <a:prstGeom prst="rect">
            <a:avLst/>
          </a:prstGeom>
          <a:ln>
            <a:noFill/>
          </a:ln>
          <a:effectLst>
            <a:softEdge rad="112500"/>
          </a:effectLst>
        </p:spPr>
      </p:pic>
      <p:pic>
        <p:nvPicPr>
          <p:cNvPr id="9" name="Picture 8" descr="2 pro 1-Photoroom.png"/>
          <p:cNvPicPr>
            <a:picLocks noChangeAspect="1"/>
          </p:cNvPicPr>
          <p:nvPr/>
        </p:nvPicPr>
        <p:blipFill>
          <a:blip r:embed="rId3" cstate="print"/>
          <a:stretch>
            <a:fillRect/>
          </a:stretch>
        </p:blipFill>
        <p:spPr>
          <a:xfrm>
            <a:off x="5606438" y="1714489"/>
            <a:ext cx="3537562" cy="235745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42918"/>
            <a:ext cx="8229600" cy="2071702"/>
          </a:xfrm>
        </p:spPr>
        <p:txBody>
          <a:bodyPr>
            <a:noAutofit/>
          </a:bodyPr>
          <a:lstStyle/>
          <a:p>
            <a:r>
              <a:rPr lang="en-US" sz="1600" dirty="0" smtClean="0">
                <a:latin typeface="Arial Rounded MT Bold" pitchFamily="34" charset="0"/>
              </a:rPr>
              <a:t>Our latest of shiny and elegant collection of 720 shades in Nylon , normally known as Polypropylene which is very convenient to use due to its easy reference numbers and organized placing family wise of each shades and split into 5 trays and each tray has 144 shades </a:t>
            </a:r>
            <a:endParaRPr lang="en-US" sz="1600" dirty="0">
              <a:latin typeface="Arial Rounded MT Bold" pitchFamily="34" charset="0"/>
            </a:endParaRPr>
          </a:p>
        </p:txBody>
      </p:sp>
      <p:sp>
        <p:nvSpPr>
          <p:cNvPr id="3" name="Title 2"/>
          <p:cNvSpPr>
            <a:spLocks noGrp="1"/>
          </p:cNvSpPr>
          <p:nvPr>
            <p:ph type="title"/>
          </p:nvPr>
        </p:nvSpPr>
        <p:spPr>
          <a:xfrm>
            <a:off x="785786" y="285728"/>
            <a:ext cx="7901014" cy="785818"/>
          </a:xfrm>
        </p:spPr>
        <p:txBody>
          <a:bodyPr>
            <a:normAutofit fontScale="90000"/>
          </a:bodyPr>
          <a:lstStyle/>
          <a:p>
            <a:r>
              <a:rPr sz="2400" smtClean="0">
                <a:solidFill>
                  <a:schemeClr val="bg1"/>
                </a:solidFill>
                <a:latin typeface="Algerian" pitchFamily="82" charset="0"/>
              </a:rPr>
              <a:t>               </a:t>
            </a:r>
            <a:r>
              <a:rPr sz="2400" smtClean="0">
                <a:solidFill>
                  <a:schemeClr val="accent1"/>
                </a:solidFill>
                <a:latin typeface="Algerian" pitchFamily="82" charset="0"/>
              </a:rPr>
              <a:t>SSNI 600 SHADES IN nylon (polypropylene)</a:t>
            </a:r>
            <a:r>
              <a:rPr sz="2400" smtClean="0">
                <a:solidFill>
                  <a:schemeClr val="tx1">
                    <a:lumMod val="65000"/>
                    <a:lumOff val="35000"/>
                  </a:schemeClr>
                </a:solidFill>
                <a:latin typeface="Algerian" pitchFamily="82" charset="0"/>
              </a:rPr>
              <a:t/>
            </a:r>
            <a:br>
              <a:rPr sz="2400" smtClean="0">
                <a:solidFill>
                  <a:schemeClr val="tx1">
                    <a:lumMod val="65000"/>
                    <a:lumOff val="35000"/>
                  </a:schemeClr>
                </a:solidFill>
                <a:latin typeface="Algerian" pitchFamily="82" charset="0"/>
              </a:rPr>
            </a:br>
            <a:endParaRPr lang="en-US" sz="2400" dirty="0">
              <a:solidFill>
                <a:schemeClr val="tx1">
                  <a:lumMod val="65000"/>
                  <a:lumOff val="35000"/>
                </a:schemeClr>
              </a:solidFill>
              <a:latin typeface="Algerian" pitchFamily="82" charset="0"/>
            </a:endParaRPr>
          </a:p>
        </p:txBody>
      </p:sp>
      <p:pic>
        <p:nvPicPr>
          <p:cNvPr id="19" name="Picture 18" descr="DSC_0098 copy.jpg"/>
          <p:cNvPicPr>
            <a:picLocks noChangeAspect="1"/>
          </p:cNvPicPr>
          <p:nvPr/>
        </p:nvPicPr>
        <p:blipFill>
          <a:blip r:embed="rId2" cstate="print"/>
          <a:stretch>
            <a:fillRect/>
          </a:stretch>
        </p:blipFill>
        <p:spPr>
          <a:xfrm>
            <a:off x="-32" y="1693408"/>
            <a:ext cx="6662926" cy="4878864"/>
          </a:xfrm>
          <a:prstGeom prst="rect">
            <a:avLst/>
          </a:prstGeom>
        </p:spPr>
      </p:pic>
      <p:pic>
        <p:nvPicPr>
          <p:cNvPr id="21" name="Picture 20" descr="1 pro 1-Photoroom.png"/>
          <p:cNvPicPr>
            <a:picLocks noChangeAspect="1"/>
          </p:cNvPicPr>
          <p:nvPr/>
        </p:nvPicPr>
        <p:blipFill>
          <a:blip r:embed="rId3" cstate="print"/>
          <a:stretch>
            <a:fillRect/>
          </a:stretch>
        </p:blipFill>
        <p:spPr>
          <a:xfrm>
            <a:off x="5820836" y="2000241"/>
            <a:ext cx="3323164" cy="2214578"/>
          </a:xfrm>
          <a:prstGeom prst="rect">
            <a:avLst/>
          </a:prstGeom>
          <a:ln>
            <a:noFill/>
          </a:ln>
          <a:effectLst>
            <a:softEdge rad="112500"/>
          </a:effectLst>
        </p:spPr>
      </p:pic>
      <p:pic>
        <p:nvPicPr>
          <p:cNvPr id="22" name="Picture 21" descr="DSC_0282.jpg"/>
          <p:cNvPicPr>
            <a:picLocks noChangeAspect="1"/>
          </p:cNvPicPr>
          <p:nvPr/>
        </p:nvPicPr>
        <p:blipFill>
          <a:blip r:embed="rId4" cstate="print"/>
          <a:stretch>
            <a:fillRect/>
          </a:stretch>
        </p:blipFill>
        <p:spPr>
          <a:xfrm>
            <a:off x="6357949" y="4857760"/>
            <a:ext cx="2786083" cy="1857388"/>
          </a:xfrm>
          <a:prstGeom prst="rect">
            <a:avLst/>
          </a:prstGeom>
          <a:ln>
            <a:noFill/>
          </a:ln>
          <a:effectLst>
            <a:softEdge rad="1125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42918"/>
            <a:ext cx="8229600" cy="2071702"/>
          </a:xfrm>
        </p:spPr>
        <p:txBody>
          <a:bodyPr>
            <a:noAutofit/>
          </a:bodyPr>
          <a:lstStyle/>
          <a:p>
            <a:r>
              <a:rPr lang="en-US" sz="1600" dirty="0" smtClean="0">
                <a:latin typeface="Arial Rounded MT Bold" pitchFamily="34" charset="0"/>
              </a:rPr>
              <a:t>Our latest and trending of wool shades in grey tones in suitcase box which is very much portable and easy to travel and it will give your rugs to a attractive look  with neutral taste </a:t>
            </a:r>
            <a:endParaRPr lang="en-US" sz="1600" dirty="0">
              <a:latin typeface="Arial Rounded MT Bold" pitchFamily="34" charset="0"/>
            </a:endParaRPr>
          </a:p>
        </p:txBody>
      </p:sp>
      <p:sp>
        <p:nvSpPr>
          <p:cNvPr id="3" name="Title 2"/>
          <p:cNvSpPr>
            <a:spLocks noGrp="1"/>
          </p:cNvSpPr>
          <p:nvPr>
            <p:ph type="title"/>
          </p:nvPr>
        </p:nvSpPr>
        <p:spPr>
          <a:xfrm>
            <a:off x="785786" y="285728"/>
            <a:ext cx="7901014" cy="785818"/>
          </a:xfrm>
        </p:spPr>
        <p:txBody>
          <a:bodyPr>
            <a:normAutofit fontScale="90000"/>
          </a:bodyPr>
          <a:lstStyle/>
          <a:p>
            <a:r>
              <a:rPr sz="2400" smtClean="0">
                <a:solidFill>
                  <a:schemeClr val="bg1"/>
                </a:solidFill>
                <a:latin typeface="Algerian" pitchFamily="82" charset="0"/>
              </a:rPr>
              <a:t>                        </a:t>
            </a:r>
            <a:r>
              <a:rPr sz="2400" smtClean="0">
                <a:solidFill>
                  <a:schemeClr val="accent1"/>
                </a:solidFill>
                <a:latin typeface="Algerian" pitchFamily="82" charset="0"/>
              </a:rPr>
              <a:t>SSNI 150 SHADES IN wool (grey tones)</a:t>
            </a:r>
            <a:br>
              <a:rPr sz="2400" smtClean="0">
                <a:solidFill>
                  <a:schemeClr val="accent1"/>
                </a:solidFill>
                <a:latin typeface="Algerian" pitchFamily="82" charset="0"/>
              </a:rPr>
            </a:br>
            <a:endParaRPr lang="en-US" sz="2400" dirty="0">
              <a:solidFill>
                <a:schemeClr val="accent1"/>
              </a:solidFill>
              <a:latin typeface="Algerian" pitchFamily="82" charset="0"/>
            </a:endParaRPr>
          </a:p>
        </p:txBody>
      </p:sp>
      <p:pic>
        <p:nvPicPr>
          <p:cNvPr id="15" name="Picture 14" descr="06 pro 2 (1).jpg"/>
          <p:cNvPicPr>
            <a:picLocks noChangeAspect="1"/>
          </p:cNvPicPr>
          <p:nvPr/>
        </p:nvPicPr>
        <p:blipFill>
          <a:blip r:embed="rId2" cstate="print"/>
          <a:stretch>
            <a:fillRect/>
          </a:stretch>
        </p:blipFill>
        <p:spPr>
          <a:xfrm>
            <a:off x="-31" y="1571612"/>
            <a:ext cx="5929353" cy="4941453"/>
          </a:xfrm>
          <a:prstGeom prst="rect">
            <a:avLst/>
          </a:prstGeom>
          <a:ln>
            <a:noFill/>
          </a:ln>
          <a:effectLst>
            <a:outerShdw blurRad="292100" dist="139700" dir="2700000" algn="tl" rotWithShape="0">
              <a:srgbClr val="333333">
                <a:alpha val="65000"/>
              </a:srgbClr>
            </a:outerShdw>
          </a:effectLst>
        </p:spPr>
      </p:pic>
      <p:pic>
        <p:nvPicPr>
          <p:cNvPr id="8" name="Picture 7" descr="DSC_0666 copy-Photoroom.png"/>
          <p:cNvPicPr>
            <a:picLocks noChangeAspect="1"/>
          </p:cNvPicPr>
          <p:nvPr/>
        </p:nvPicPr>
        <p:blipFill>
          <a:blip r:embed="rId3"/>
          <a:stretch>
            <a:fillRect/>
          </a:stretch>
        </p:blipFill>
        <p:spPr>
          <a:xfrm>
            <a:off x="5929322" y="1571612"/>
            <a:ext cx="3214678" cy="500245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_0749 copy.jpg"/>
          <p:cNvPicPr>
            <a:picLocks noGrp="1" noChangeAspect="1"/>
          </p:cNvPicPr>
          <p:nvPr>
            <p:ph idx="1"/>
          </p:nvPr>
        </p:nvPicPr>
        <p:blipFill>
          <a:blip r:embed="rId2" cstate="print"/>
          <a:stretch>
            <a:fillRect/>
          </a:stretch>
        </p:blipFill>
        <p:spPr>
          <a:xfrm>
            <a:off x="357158" y="285728"/>
            <a:ext cx="1857212" cy="1326650"/>
          </a:xfrm>
          <a:prstGeom prst="ellipse">
            <a:avLst/>
          </a:prstGeom>
          <a:ln>
            <a:noFill/>
          </a:ln>
          <a:effectLst>
            <a:softEdge rad="112500"/>
          </a:effectLst>
        </p:spPr>
      </p:pic>
      <p:sp>
        <p:nvSpPr>
          <p:cNvPr id="3" name="Title 2"/>
          <p:cNvSpPr>
            <a:spLocks noGrp="1"/>
          </p:cNvSpPr>
          <p:nvPr>
            <p:ph type="title"/>
          </p:nvPr>
        </p:nvSpPr>
        <p:spPr>
          <a:xfrm>
            <a:off x="500034" y="357166"/>
            <a:ext cx="8643966" cy="1000132"/>
          </a:xfrm>
        </p:spPr>
        <p:txBody>
          <a:bodyPr>
            <a:noAutofit/>
          </a:bodyPr>
          <a:lstStyle/>
          <a:p>
            <a:r>
              <a:rPr sz="2000" smtClean="0"/>
              <a:t>                 </a:t>
            </a:r>
            <a:r>
              <a:rPr sz="1800" smtClean="0">
                <a:solidFill>
                  <a:schemeClr val="accent1"/>
                </a:solidFill>
                <a:latin typeface="Algerian" pitchFamily="82" charset="0"/>
              </a:rPr>
              <a:t>CUSTOMIZATION OF BOXES </a:t>
            </a:r>
            <a:r>
              <a:rPr sz="1800" smtClean="0">
                <a:solidFill>
                  <a:schemeClr val="accent1"/>
                </a:solidFill>
                <a:latin typeface="Algerian" pitchFamily="82" charset="0"/>
              </a:rPr>
              <a:t>ACCOR</a:t>
            </a:r>
            <a:r>
              <a:rPr lang="en-US" sz="1800" dirty="0" smtClean="0">
                <a:solidFill>
                  <a:schemeClr val="accent1"/>
                </a:solidFill>
                <a:latin typeface="Algerian" pitchFamily="82" charset="0"/>
              </a:rPr>
              <a:t>D</a:t>
            </a:r>
            <a:r>
              <a:rPr sz="1800" smtClean="0">
                <a:solidFill>
                  <a:schemeClr val="accent1"/>
                </a:solidFill>
                <a:latin typeface="Algerian" pitchFamily="82" charset="0"/>
              </a:rPr>
              <a:t>ING </a:t>
            </a:r>
            <a:r>
              <a:rPr sz="1800" smtClean="0">
                <a:solidFill>
                  <a:schemeClr val="accent1"/>
                </a:solidFill>
                <a:latin typeface="Algerian" pitchFamily="82" charset="0"/>
              </a:rPr>
              <a:t>TO CLIENT </a:t>
            </a:r>
            <a:r>
              <a:rPr lang="en-US" sz="1800" dirty="0" smtClean="0">
                <a:solidFill>
                  <a:schemeClr val="accent1"/>
                </a:solidFill>
                <a:latin typeface="Algerian" pitchFamily="82" charset="0"/>
              </a:rPr>
              <a:t> requirements</a:t>
            </a:r>
            <a:endParaRPr lang="en-US" sz="1800" dirty="0">
              <a:solidFill>
                <a:schemeClr val="accent1"/>
              </a:solidFill>
              <a:latin typeface="Algerian" pitchFamily="82" charset="0"/>
            </a:endParaRPr>
          </a:p>
        </p:txBody>
      </p:sp>
      <p:sp>
        <p:nvSpPr>
          <p:cNvPr id="5" name="TextBox 4"/>
          <p:cNvSpPr txBox="1"/>
          <p:nvPr/>
        </p:nvSpPr>
        <p:spPr>
          <a:xfrm>
            <a:off x="642910" y="1785926"/>
            <a:ext cx="8001056" cy="1384995"/>
          </a:xfrm>
          <a:prstGeom prst="rect">
            <a:avLst/>
          </a:prstGeom>
          <a:noFill/>
        </p:spPr>
        <p:txBody>
          <a:bodyPr wrap="square" rtlCol="0">
            <a:spAutoFit/>
          </a:bodyPr>
          <a:lstStyle/>
          <a:p>
            <a:r>
              <a:rPr lang="en-US" sz="1400" dirty="0" smtClean="0">
                <a:latin typeface="Arial Rounded MT Bold" pitchFamily="34" charset="0"/>
              </a:rPr>
              <a:t>You can design your color system by choosing your own preferred range of colors from SSNI COLOURS WORLD library or you can also add your existing range of colors in a compact box of your choice . Our professional designing team helps to execute your vision , your imagination , and your concept into a beautiful , unique and original customized box with your size of </a:t>
            </a:r>
            <a:r>
              <a:rPr lang="en-US" sz="1400" dirty="0" err="1" smtClean="0">
                <a:latin typeface="Arial Rounded MT Bold" pitchFamily="34" charset="0"/>
              </a:rPr>
              <a:t>pom’s</a:t>
            </a:r>
            <a:r>
              <a:rPr lang="en-US" sz="1400" dirty="0" smtClean="0">
                <a:latin typeface="Arial Rounded MT Bold" pitchFamily="34" charset="0"/>
              </a:rPr>
              <a:t> and your company’s logo printed on the </a:t>
            </a:r>
            <a:r>
              <a:rPr lang="en-US" sz="1400" dirty="0" err="1" smtClean="0">
                <a:latin typeface="Arial Rounded MT Bold" pitchFamily="34" charset="0"/>
              </a:rPr>
              <a:t>pom’s</a:t>
            </a:r>
            <a:r>
              <a:rPr lang="en-US" sz="1400" dirty="0" smtClean="0">
                <a:latin typeface="Arial Rounded MT Bold" pitchFamily="34" charset="0"/>
              </a:rPr>
              <a:t> and on the box as well which is perfectly designed to your personal style  </a:t>
            </a:r>
            <a:endParaRPr lang="en-US" sz="1400" dirty="0">
              <a:latin typeface="Arial Rounded MT Bold" pitchFamily="34" charset="0"/>
            </a:endParaRPr>
          </a:p>
        </p:txBody>
      </p:sp>
      <p:pic>
        <p:nvPicPr>
          <p:cNvPr id="6" name="Picture 5" descr="box.jpg"/>
          <p:cNvPicPr>
            <a:picLocks noChangeAspect="1"/>
          </p:cNvPicPr>
          <p:nvPr/>
        </p:nvPicPr>
        <p:blipFill>
          <a:blip r:embed="rId3" cstate="print"/>
          <a:stretch>
            <a:fillRect/>
          </a:stretch>
        </p:blipFill>
        <p:spPr>
          <a:xfrm>
            <a:off x="1500166" y="3214686"/>
            <a:ext cx="6715172" cy="314327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7158" y="357166"/>
            <a:ext cx="8643998" cy="714380"/>
          </a:xfrm>
        </p:spPr>
        <p:txBody>
          <a:bodyPr>
            <a:noAutofit/>
          </a:bodyPr>
          <a:lstStyle/>
          <a:p>
            <a:r>
              <a:rPr sz="2000" smtClean="0">
                <a:solidFill>
                  <a:schemeClr val="accent1"/>
                </a:solidFill>
              </a:rPr>
              <a:t>            </a:t>
            </a:r>
            <a:r>
              <a:rPr sz="2000" smtClean="0">
                <a:solidFill>
                  <a:schemeClr val="accent1"/>
                </a:solidFill>
                <a:latin typeface="Algerian" pitchFamily="82" charset="0"/>
              </a:rPr>
              <a:t> </a:t>
            </a:r>
            <a:r>
              <a:rPr sz="2000" dirty="0" smtClean="0">
                <a:solidFill>
                  <a:schemeClr val="accent1"/>
                </a:solidFill>
                <a:latin typeface="Algerian" pitchFamily="82" charset="0"/>
              </a:rPr>
              <a:t>SCAN  THE  QR  CODE  TO  DOWNLOAD  THIS  CATALOUGE</a:t>
            </a:r>
            <a:endParaRPr lang="en-US" sz="2000" dirty="0">
              <a:solidFill>
                <a:schemeClr val="accent1"/>
              </a:solidFill>
              <a:latin typeface="Algerian" pitchFamily="82"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75856" y="1412776"/>
            <a:ext cx="2924944" cy="2924944"/>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31242" y="4500570"/>
            <a:ext cx="2884030" cy="1922686"/>
          </a:xfrm>
          <a:prstGeom prst="rect">
            <a:avLst/>
          </a:prstGeom>
          <a:ln>
            <a:noFill/>
          </a:ln>
          <a:effectLst>
            <a:outerShdw blurRad="292100" dist="139700" dir="2700000" algn="tl" rotWithShape="0">
              <a:srgbClr val="333333">
                <a:alpha val="65000"/>
              </a:srgbClr>
            </a:outerShdw>
          </a:effectLst>
        </p:spPr>
      </p:pic>
      <p:pic>
        <p:nvPicPr>
          <p:cNvPr id="7" name="Picture 6" descr="1 pro 2.jpg"/>
          <p:cNvPicPr>
            <a:picLocks noChangeAspect="1"/>
          </p:cNvPicPr>
          <p:nvPr/>
        </p:nvPicPr>
        <p:blipFill>
          <a:blip r:embed="rId4" cstate="print"/>
          <a:stretch>
            <a:fillRect/>
          </a:stretch>
        </p:blipFill>
        <p:spPr>
          <a:xfrm>
            <a:off x="1964691" y="4500570"/>
            <a:ext cx="2893061" cy="19288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051323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apture1.PNG"/>
          <p:cNvPicPr>
            <a:picLocks noGrp="1" noChangeAspect="1"/>
          </p:cNvPicPr>
          <p:nvPr>
            <p:ph idx="1"/>
          </p:nvPr>
        </p:nvPicPr>
        <p:blipFill>
          <a:blip r:embed="rId2"/>
          <a:stretch>
            <a:fillRect/>
          </a:stretch>
        </p:blipFill>
        <p:spPr>
          <a:xfrm>
            <a:off x="3352629" y="2777196"/>
            <a:ext cx="2438741" cy="1933845"/>
          </a:xfrm>
        </p:spPr>
      </p:pic>
      <p:sp>
        <p:nvSpPr>
          <p:cNvPr id="3" name="Title 2"/>
          <p:cNvSpPr>
            <a:spLocks noGrp="1"/>
          </p:cNvSpPr>
          <p:nvPr>
            <p:ph type="title"/>
          </p:nvPr>
        </p:nvSpPr>
        <p:spPr/>
        <p:txBody>
          <a:bodyPr/>
          <a:lstStyle/>
          <a:p>
            <a:endParaRPr lang="en-US"/>
          </a:p>
        </p:txBody>
      </p:sp>
      <p:pic>
        <p:nvPicPr>
          <p:cNvPr id="7" name="Picture 6" descr="DSC_0119.jpg"/>
          <p:cNvPicPr>
            <a:picLocks noChangeAspect="1"/>
          </p:cNvPicPr>
          <p:nvPr/>
        </p:nvPicPr>
        <p:blipFill>
          <a:blip r:embed="rId3" cstate="print"/>
          <a:stretch>
            <a:fillRect/>
          </a:stretch>
        </p:blipFill>
        <p:spPr>
          <a:xfrm>
            <a:off x="0" y="1428737"/>
            <a:ext cx="9144000" cy="5429263"/>
          </a:xfrm>
          <a:prstGeom prst="rect">
            <a:avLst/>
          </a:prstGeom>
        </p:spPr>
      </p:pic>
      <p:pic>
        <p:nvPicPr>
          <p:cNvPr id="10" name="Picture 9" descr="Capture.PNG"/>
          <p:cNvPicPr>
            <a:picLocks noChangeAspect="1"/>
          </p:cNvPicPr>
          <p:nvPr/>
        </p:nvPicPr>
        <p:blipFill>
          <a:blip r:embed="rId4"/>
          <a:stretch>
            <a:fillRect/>
          </a:stretch>
        </p:blipFill>
        <p:spPr>
          <a:xfrm>
            <a:off x="0" y="0"/>
            <a:ext cx="9144000" cy="1428736"/>
          </a:xfrm>
          <a:prstGeom prst="rect">
            <a:avLst/>
          </a:prstGeom>
        </p:spPr>
      </p:pic>
      <p:pic>
        <p:nvPicPr>
          <p:cNvPr id="11" name="Picture 10" descr="Capture1.PNG"/>
          <p:cNvPicPr>
            <a:picLocks noChangeAspect="1"/>
          </p:cNvPicPr>
          <p:nvPr/>
        </p:nvPicPr>
        <p:blipFill>
          <a:blip r:embed="rId2"/>
          <a:stretch>
            <a:fillRect/>
          </a:stretch>
        </p:blipFill>
        <p:spPr>
          <a:xfrm>
            <a:off x="1011383" y="0"/>
            <a:ext cx="3703493" cy="1357298"/>
          </a:xfrm>
          <a:prstGeom prst="rect">
            <a:avLst/>
          </a:prstGeom>
        </p:spPr>
      </p:pic>
      <p:pic>
        <p:nvPicPr>
          <p:cNvPr id="12" name="Picture 11" descr="Capture 3.PNG"/>
          <p:cNvPicPr>
            <a:picLocks noChangeAspect="1"/>
          </p:cNvPicPr>
          <p:nvPr/>
        </p:nvPicPr>
        <p:blipFill>
          <a:blip r:embed="rId5"/>
          <a:stretch>
            <a:fillRect/>
          </a:stretch>
        </p:blipFill>
        <p:spPr>
          <a:xfrm>
            <a:off x="5000628" y="0"/>
            <a:ext cx="4143372" cy="143797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4414" y="1428736"/>
            <a:ext cx="6457968" cy="533391"/>
          </a:xfrm>
        </p:spPr>
        <p:txBody>
          <a:bodyPr>
            <a:normAutofit fontScale="90000"/>
          </a:bodyPr>
          <a:lstStyle/>
          <a:p>
            <a:endParaRPr lang="en-US" dirty="0"/>
          </a:p>
        </p:txBody>
      </p:sp>
      <p:sp>
        <p:nvSpPr>
          <p:cNvPr id="3" name="Subtitle 2"/>
          <p:cNvSpPr>
            <a:spLocks noGrp="1"/>
          </p:cNvSpPr>
          <p:nvPr>
            <p:ph type="subTitle" idx="1"/>
          </p:nvPr>
        </p:nvSpPr>
        <p:spPr>
          <a:xfrm>
            <a:off x="571472" y="1928802"/>
            <a:ext cx="7886728" cy="4429156"/>
          </a:xfrm>
        </p:spPr>
        <p:txBody>
          <a:bodyPr/>
          <a:lstStyle/>
          <a:p>
            <a:pPr algn="ctr"/>
            <a:r>
              <a:rPr lang="en-US" sz="1800" b="1" dirty="0" smtClean="0">
                <a:solidFill>
                  <a:schemeClr val="accent1"/>
                </a:solidFill>
                <a:latin typeface="Algerian" pitchFamily="82" charset="0"/>
              </a:rPr>
              <a:t>Welcome to SSNI</a:t>
            </a:r>
          </a:p>
          <a:p>
            <a:pPr algn="ctr"/>
            <a:r>
              <a:rPr lang="en-US" sz="1200" b="1" dirty="0" smtClean="0">
                <a:solidFill>
                  <a:schemeClr val="tx2">
                    <a:lumMod val="50000"/>
                  </a:schemeClr>
                </a:solidFill>
                <a:latin typeface="Arial Rounded MT Bold" pitchFamily="34" charset="0"/>
              </a:rPr>
              <a:t>SSNI is traditionally firm in color language . So we have a new motivation in color language.</a:t>
            </a:r>
            <a:endParaRPr lang="en-US" sz="1200" dirty="0" smtClean="0">
              <a:solidFill>
                <a:schemeClr val="tx2">
                  <a:lumMod val="50000"/>
                </a:schemeClr>
              </a:solidFill>
              <a:latin typeface="Arial Rounded MT Bold" pitchFamily="34" charset="0"/>
            </a:endParaRPr>
          </a:p>
          <a:p>
            <a:pPr algn="ctr"/>
            <a:r>
              <a:rPr lang="en-US" sz="1200" b="1" dirty="0" smtClean="0">
                <a:solidFill>
                  <a:schemeClr val="tx2">
                    <a:lumMod val="50000"/>
                  </a:schemeClr>
                </a:solidFill>
                <a:latin typeface="Arial Rounded MT Bold" pitchFamily="34" charset="0"/>
              </a:rPr>
              <a:t/>
            </a:r>
            <a:br>
              <a:rPr lang="en-US" sz="1200" b="1" dirty="0" smtClean="0">
                <a:solidFill>
                  <a:schemeClr val="tx2">
                    <a:lumMod val="50000"/>
                  </a:schemeClr>
                </a:solidFill>
                <a:latin typeface="Arial Rounded MT Bold" pitchFamily="34" charset="0"/>
              </a:rPr>
            </a:br>
            <a:r>
              <a:rPr lang="en-US" sz="1200" b="1" dirty="0" smtClean="0">
                <a:solidFill>
                  <a:schemeClr val="tx2">
                    <a:lumMod val="50000"/>
                  </a:schemeClr>
                </a:solidFill>
                <a:latin typeface="Arial Rounded MT Bold" pitchFamily="34" charset="0"/>
              </a:rPr>
              <a:t>We make minimum error in matching dyed yarn. A unique color code is our production which produces a new idea in competitive era . Our system has played a leading in the carpet world .  Textile  and many types of yarn industry as one the best color matching tool, For matching purpose is has been accepted by importers , Designer are using SSNI Color infrastructure</a:t>
            </a:r>
            <a:r>
              <a:rPr lang="en-US" b="1" dirty="0" smtClean="0">
                <a:solidFill>
                  <a:schemeClr val="tx2">
                    <a:lumMod val="50000"/>
                  </a:schemeClr>
                </a:solidFill>
                <a:latin typeface="Arial Rounded MT Bold" pitchFamily="34" charset="0"/>
              </a:rPr>
              <a:t>.</a:t>
            </a:r>
            <a:endParaRPr lang="en-US" dirty="0" smtClean="0">
              <a:solidFill>
                <a:schemeClr val="tx2">
                  <a:lumMod val="50000"/>
                </a:schemeClr>
              </a:solidFill>
              <a:latin typeface="Arial Rounded MT Bold" pitchFamily="34" charset="0"/>
            </a:endParaRPr>
          </a:p>
          <a:p>
            <a:pPr algn="ctr"/>
            <a:r>
              <a:rPr lang="en-US" sz="1200" b="1" dirty="0" smtClean="0">
                <a:solidFill>
                  <a:schemeClr val="tx2">
                    <a:lumMod val="50000"/>
                  </a:schemeClr>
                </a:solidFill>
                <a:latin typeface="Arial Rounded MT Bold" pitchFamily="34" charset="0"/>
              </a:rPr>
              <a:t>SSNI system has produced in five different qualities of yarn like Wool , Viscose  , PET Yarn , Nylon ,Bamboo Silk &amp; Natural Texture as Double or Single Dyed Yarn of Wool </a:t>
            </a:r>
            <a:endParaRPr lang="en-US" sz="1200" dirty="0" smtClean="0">
              <a:solidFill>
                <a:schemeClr val="tx2">
                  <a:lumMod val="50000"/>
                </a:schemeClr>
              </a:solidFill>
              <a:latin typeface="Arial Rounded MT Bold" pitchFamily="34" charset="0"/>
            </a:endParaRPr>
          </a:p>
          <a:p>
            <a:pPr algn="ctr"/>
            <a:r>
              <a:rPr lang="en-US" sz="1200" b="1" dirty="0" smtClean="0">
                <a:solidFill>
                  <a:schemeClr val="tx2">
                    <a:lumMod val="50000"/>
                  </a:schemeClr>
                </a:solidFill>
                <a:latin typeface="Arial Rounded MT Bold" pitchFamily="34" charset="0"/>
              </a:rPr>
              <a:t>SSNI has over 8000 colors which divided in various boxes for different as mentioned above.</a:t>
            </a:r>
            <a:br>
              <a:rPr lang="en-US" sz="1200" b="1" dirty="0" smtClean="0">
                <a:solidFill>
                  <a:schemeClr val="tx2">
                    <a:lumMod val="50000"/>
                  </a:schemeClr>
                </a:solidFill>
                <a:latin typeface="Arial Rounded MT Bold" pitchFamily="34" charset="0"/>
              </a:rPr>
            </a:br>
            <a:endParaRPr lang="en-US" sz="1200" dirty="0" smtClean="0">
              <a:solidFill>
                <a:schemeClr val="tx2">
                  <a:lumMod val="50000"/>
                </a:schemeClr>
              </a:solidFill>
              <a:latin typeface="Arial Rounded MT Bold" pitchFamily="34" charset="0"/>
            </a:endParaRPr>
          </a:p>
          <a:p>
            <a:pPr algn="ctr"/>
            <a:r>
              <a:rPr lang="en-US" sz="1200" b="1" dirty="0" smtClean="0">
                <a:solidFill>
                  <a:schemeClr val="accent2"/>
                </a:solidFill>
                <a:latin typeface="Arial Rounded MT Bold" pitchFamily="34" charset="0"/>
              </a:rPr>
              <a:t>SSNI color system works in a different way from others </a:t>
            </a:r>
            <a:endParaRPr lang="en-US" sz="1200" dirty="0" smtClean="0">
              <a:solidFill>
                <a:schemeClr val="accent2"/>
              </a:solidFill>
              <a:latin typeface="Arial Rounded MT Bold" pitchFamily="34" charset="0"/>
            </a:endParaRPr>
          </a:p>
          <a:p>
            <a:pPr algn="ctr"/>
            <a:r>
              <a:rPr lang="en-US" sz="1200" b="1" dirty="0" smtClean="0">
                <a:solidFill>
                  <a:schemeClr val="accent2"/>
                </a:solidFill>
                <a:latin typeface="Arial Rounded MT Bold" pitchFamily="34" charset="0"/>
              </a:rPr>
              <a:t>We work on customization also as per custom choice or taste of colors </a:t>
            </a:r>
            <a:endParaRPr lang="en-US" sz="1200" dirty="0" smtClean="0">
              <a:solidFill>
                <a:schemeClr val="accent2"/>
              </a:solidFill>
              <a:latin typeface="Arial Rounded MT Bold" pitchFamily="34" charset="0"/>
            </a:endParaRPr>
          </a:p>
          <a:p>
            <a:pPr algn="ctr"/>
            <a:r>
              <a:rPr lang="en-US" sz="1200" b="1" dirty="0" smtClean="0">
                <a:solidFill>
                  <a:schemeClr val="accent2"/>
                </a:solidFill>
                <a:latin typeface="Arial Rounded MT Bold" pitchFamily="34" charset="0"/>
              </a:rPr>
              <a:t>We also offer different pattern in box also like you may choose tray boxes or single box </a:t>
            </a:r>
            <a:endParaRPr lang="en-US" sz="1200" dirty="0" smtClean="0">
              <a:solidFill>
                <a:schemeClr val="accent2"/>
              </a:solidFill>
              <a:latin typeface="Arial Rounded MT Bold" pitchFamily="34" charset="0"/>
            </a:endParaRPr>
          </a:p>
          <a:p>
            <a:pPr algn="ctr"/>
            <a:r>
              <a:rPr lang="en-US" sz="1200" b="1" dirty="0" smtClean="0">
                <a:solidFill>
                  <a:schemeClr val="accent2"/>
                </a:solidFill>
                <a:latin typeface="Arial Rounded MT Bold" pitchFamily="34" charset="0"/>
              </a:rPr>
              <a:t>Try out our system right away to experience the difference for yourself</a:t>
            </a:r>
            <a:endParaRPr lang="en-US" sz="1200" dirty="0">
              <a:solidFill>
                <a:schemeClr val="accent2"/>
              </a:solidFill>
              <a:latin typeface="Arial Rounded MT Bold" pitchFamily="34" charset="0"/>
            </a:endParaRPr>
          </a:p>
        </p:txBody>
      </p:sp>
      <p:pic>
        <p:nvPicPr>
          <p:cNvPr id="6" name="Picture 5" descr="DSC_0119.jpg"/>
          <p:cNvPicPr>
            <a:picLocks noChangeAspect="1"/>
          </p:cNvPicPr>
          <p:nvPr/>
        </p:nvPicPr>
        <p:blipFill>
          <a:blip r:embed="rId2" cstate="print"/>
          <a:stretch>
            <a:fillRect/>
          </a:stretch>
        </p:blipFill>
        <p:spPr>
          <a:xfrm>
            <a:off x="785786" y="285728"/>
            <a:ext cx="7500989" cy="1770420"/>
          </a:xfrm>
          <a:prstGeom prst="rect">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115328" cy="1643050"/>
          </a:xfrm>
        </p:spPr>
        <p:txBody>
          <a:bodyPr>
            <a:normAutofit fontScale="90000"/>
          </a:bodyPr>
          <a:lstStyle/>
          <a:p>
            <a:pPr algn="ctr"/>
            <a:r>
              <a:rPr lang="en-US" sz="2200" dirty="0" smtClean="0">
                <a:solidFill>
                  <a:schemeClr val="bg2">
                    <a:lumMod val="75000"/>
                  </a:schemeClr>
                </a:solidFill>
              </a:rPr>
              <a:t/>
            </a:r>
            <a:br>
              <a:rPr lang="en-US" sz="2200" dirty="0" smtClean="0">
                <a:solidFill>
                  <a:schemeClr val="bg2">
                    <a:lumMod val="75000"/>
                  </a:schemeClr>
                </a:solidFill>
              </a:rPr>
            </a:br>
            <a:r>
              <a:rPr lang="en-US" sz="2200" dirty="0" smtClean="0">
                <a:solidFill>
                  <a:schemeClr val="bg2">
                    <a:lumMod val="75000"/>
                  </a:schemeClr>
                </a:solidFill>
              </a:rPr>
              <a:t/>
            </a:r>
            <a:br>
              <a:rPr lang="en-US" sz="2200" dirty="0" smtClean="0">
                <a:solidFill>
                  <a:schemeClr val="bg2">
                    <a:lumMod val="75000"/>
                  </a:schemeClr>
                </a:solidFill>
              </a:rPr>
            </a:br>
            <a:r>
              <a:rPr lang="en-US" sz="2700" dirty="0" smtClean="0">
                <a:solidFill>
                  <a:schemeClr val="accent1"/>
                </a:solidFill>
                <a:latin typeface="Algerian" pitchFamily="82" charset="0"/>
              </a:rPr>
              <a:t>SSNI 1200 SHADES IN WOOL</a:t>
            </a:r>
            <a:r>
              <a:rPr lang="en-US" sz="2200" dirty="0" smtClean="0">
                <a:solidFill>
                  <a:schemeClr val="bg1"/>
                </a:solidFill>
              </a:rPr>
              <a:t/>
            </a:r>
            <a:br>
              <a:rPr lang="en-US" sz="2200" dirty="0" smtClean="0">
                <a:solidFill>
                  <a:schemeClr val="bg1"/>
                </a:solidFill>
              </a:rPr>
            </a:br>
            <a:r>
              <a:rPr lang="en-US" sz="1600" dirty="0" smtClean="0">
                <a:solidFill>
                  <a:schemeClr val="tx1"/>
                </a:solidFill>
                <a:latin typeface="Arial Rounded MT Bold" pitchFamily="34" charset="0"/>
              </a:rPr>
              <a:t>A unique color reference system with an extensive range of 1200 Shades in wool ,split into 5 Trays with 10 Groups </a:t>
            </a:r>
            <a:r>
              <a:rPr lang="en-US" dirty="0" smtClean="0">
                <a:solidFill>
                  <a:schemeClr val="bg2">
                    <a:lumMod val="75000"/>
                  </a:schemeClr>
                </a:solidFill>
                <a:latin typeface="Arial Rounded MT Bold" pitchFamily="34" charset="0"/>
              </a:rPr>
              <a:t/>
            </a:r>
            <a:br>
              <a:rPr lang="en-US" dirty="0" smtClean="0">
                <a:solidFill>
                  <a:schemeClr val="bg2">
                    <a:lumMod val="75000"/>
                  </a:schemeClr>
                </a:solidFill>
                <a:latin typeface="Arial Rounded MT Bold" pitchFamily="34" charset="0"/>
              </a:rPr>
            </a:br>
            <a:r>
              <a:rPr lang="en-US" dirty="0" smtClean="0">
                <a:latin typeface="Arial Rounded MT Bold" pitchFamily="34" charset="0"/>
              </a:rPr>
              <a:t> </a:t>
            </a:r>
            <a:endParaRPr lang="en-US" dirty="0">
              <a:latin typeface="Arial Rounded MT Bold" pitchFamily="34" charset="0"/>
            </a:endParaRPr>
          </a:p>
        </p:txBody>
      </p:sp>
      <p:pic>
        <p:nvPicPr>
          <p:cNvPr id="5" name="Picture 4" descr="DSC_0053 copy.jpg"/>
          <p:cNvPicPr>
            <a:picLocks noChangeAspect="1"/>
          </p:cNvPicPr>
          <p:nvPr/>
        </p:nvPicPr>
        <p:blipFill>
          <a:blip r:embed="rId2" cstate="print"/>
          <a:stretch>
            <a:fillRect/>
          </a:stretch>
        </p:blipFill>
        <p:spPr>
          <a:xfrm>
            <a:off x="142844" y="1260948"/>
            <a:ext cx="5259075" cy="3596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03 pro 3.jpg"/>
          <p:cNvPicPr>
            <a:picLocks noChangeAspect="1"/>
          </p:cNvPicPr>
          <p:nvPr/>
        </p:nvPicPr>
        <p:blipFill>
          <a:blip r:embed="rId3" cstate="print"/>
          <a:stretch>
            <a:fillRect/>
          </a:stretch>
        </p:blipFill>
        <p:spPr>
          <a:xfrm>
            <a:off x="4643438" y="1269464"/>
            <a:ext cx="4500562" cy="34676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03 pro 1.jpg"/>
          <p:cNvPicPr>
            <a:picLocks noChangeAspect="1"/>
          </p:cNvPicPr>
          <p:nvPr/>
        </p:nvPicPr>
        <p:blipFill>
          <a:blip r:embed="rId4" cstate="print"/>
          <a:stretch>
            <a:fillRect/>
          </a:stretch>
        </p:blipFill>
        <p:spPr>
          <a:xfrm>
            <a:off x="3357553" y="4572008"/>
            <a:ext cx="3428987" cy="2285992"/>
          </a:xfrm>
          <a:prstGeom prst="rect">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descr="08 pro 2.jpg"/>
          <p:cNvPicPr>
            <a:picLocks noGrp="1" noChangeAspect="1"/>
          </p:cNvPicPr>
          <p:nvPr>
            <p:ph idx="1"/>
          </p:nvPr>
        </p:nvPicPr>
        <p:blipFill>
          <a:blip r:embed="rId2" cstate="print"/>
          <a:stretch>
            <a:fillRect/>
          </a:stretch>
        </p:blipFill>
        <p:spPr>
          <a:xfrm>
            <a:off x="71406" y="1785927"/>
            <a:ext cx="5291665" cy="3286148"/>
          </a:xfrm>
          <a:prstGeom prst="rect">
            <a:avLst/>
          </a:prstGeom>
          <a:ln>
            <a:noFill/>
          </a:ln>
          <a:effectLst>
            <a:softEdge rad="112500"/>
          </a:effectLst>
        </p:spPr>
      </p:pic>
      <p:sp>
        <p:nvSpPr>
          <p:cNvPr id="2" name="Title 1"/>
          <p:cNvSpPr>
            <a:spLocks noGrp="1"/>
          </p:cNvSpPr>
          <p:nvPr>
            <p:ph type="title"/>
          </p:nvPr>
        </p:nvSpPr>
        <p:spPr>
          <a:xfrm>
            <a:off x="457200" y="142852"/>
            <a:ext cx="8543956" cy="1428760"/>
          </a:xfrm>
        </p:spPr>
        <p:txBody>
          <a:bodyPr>
            <a:normAutofit fontScale="90000"/>
          </a:bodyPr>
          <a:lstStyle/>
          <a:p>
            <a:pPr algn="ctr"/>
            <a:r>
              <a:rPr lang="en-US" sz="2200" dirty="0" smtClean="0">
                <a:solidFill>
                  <a:schemeClr val="bg2">
                    <a:lumMod val="75000"/>
                  </a:schemeClr>
                </a:solidFill>
              </a:rPr>
              <a:t/>
            </a:r>
            <a:br>
              <a:rPr lang="en-US" sz="2200" dirty="0" smtClean="0">
                <a:solidFill>
                  <a:schemeClr val="bg2">
                    <a:lumMod val="75000"/>
                  </a:schemeClr>
                </a:solidFill>
              </a:rPr>
            </a:br>
            <a:r>
              <a:rPr lang="en-US" sz="2200" dirty="0" smtClean="0">
                <a:solidFill>
                  <a:schemeClr val="bg2">
                    <a:lumMod val="75000"/>
                  </a:schemeClr>
                </a:solidFill>
              </a:rPr>
              <a:t>                        </a:t>
            </a:r>
            <a:br>
              <a:rPr lang="en-US" sz="2200" dirty="0" smtClean="0">
                <a:solidFill>
                  <a:schemeClr val="bg2">
                    <a:lumMod val="75000"/>
                  </a:schemeClr>
                </a:solidFill>
              </a:rPr>
            </a:br>
            <a:r>
              <a:rPr lang="en-US" sz="2200" dirty="0" smtClean="0">
                <a:solidFill>
                  <a:schemeClr val="tx1">
                    <a:lumMod val="65000"/>
                    <a:lumOff val="35000"/>
                  </a:schemeClr>
                </a:solidFill>
              </a:rPr>
              <a:t>    </a:t>
            </a:r>
            <a:r>
              <a:rPr lang="en-US" sz="2700" dirty="0" smtClean="0">
                <a:solidFill>
                  <a:schemeClr val="accent1"/>
                </a:solidFill>
                <a:latin typeface="Algerian" pitchFamily="82" charset="0"/>
                <a:ea typeface="Adobe Gothic Std B" pitchFamily="34" charset="-128"/>
              </a:rPr>
              <a:t>SSNI 600&amp;300 SHADES IN WOOL </a:t>
            </a:r>
            <a:r>
              <a:rPr lang="en-US" sz="2200" dirty="0" smtClean="0">
                <a:solidFill>
                  <a:schemeClr val="bg2">
                    <a:lumMod val="75000"/>
                  </a:schemeClr>
                </a:solidFill>
                <a:latin typeface="Arial Rounded MT Bold" pitchFamily="34" charset="0"/>
              </a:rPr>
              <a:t/>
            </a:r>
            <a:br>
              <a:rPr lang="en-US" sz="2200" dirty="0" smtClean="0">
                <a:solidFill>
                  <a:schemeClr val="bg2">
                    <a:lumMod val="75000"/>
                  </a:schemeClr>
                </a:solidFill>
                <a:latin typeface="Arial Rounded MT Bold" pitchFamily="34" charset="0"/>
              </a:rPr>
            </a:br>
            <a:r>
              <a:rPr lang="en-US" sz="1600" dirty="0" smtClean="0">
                <a:solidFill>
                  <a:schemeClr val="tx1"/>
                </a:solidFill>
                <a:latin typeface="Arial Rounded MT Bold" pitchFamily="34" charset="0"/>
              </a:rPr>
              <a:t>A very compact , stylish and versatile color reference system carrying the same shades of our very popular SSNI 600 &amp;300 wool color reference system . Extra handy and light weighted which is very convenient for traveling   </a:t>
            </a:r>
            <a:r>
              <a:rPr lang="en-US" dirty="0" smtClean="0">
                <a:solidFill>
                  <a:schemeClr val="bg2">
                    <a:lumMod val="75000"/>
                  </a:schemeClr>
                </a:solidFill>
                <a:latin typeface="Bahnschrift" pitchFamily="34" charset="0"/>
              </a:rPr>
              <a:t/>
            </a:r>
            <a:br>
              <a:rPr lang="en-US" dirty="0" smtClean="0">
                <a:solidFill>
                  <a:schemeClr val="bg2">
                    <a:lumMod val="75000"/>
                  </a:schemeClr>
                </a:solidFill>
                <a:latin typeface="Bahnschrift" pitchFamily="34" charset="0"/>
              </a:rPr>
            </a:br>
            <a:r>
              <a:rPr lang="en-US" dirty="0" smtClean="0">
                <a:latin typeface="Bahnschrift" pitchFamily="34" charset="0"/>
              </a:rPr>
              <a:t> </a:t>
            </a:r>
            <a:endParaRPr lang="en-US" dirty="0">
              <a:latin typeface="Bahnschrift" pitchFamily="34" charset="0"/>
            </a:endParaRPr>
          </a:p>
        </p:txBody>
      </p:sp>
      <p:sp>
        <p:nvSpPr>
          <p:cNvPr id="5" name="TextBox 4"/>
          <p:cNvSpPr txBox="1"/>
          <p:nvPr/>
        </p:nvSpPr>
        <p:spPr>
          <a:xfrm>
            <a:off x="1142976" y="1428736"/>
            <a:ext cx="2857520" cy="369332"/>
          </a:xfrm>
          <a:prstGeom prst="rect">
            <a:avLst/>
          </a:prstGeom>
          <a:noFill/>
        </p:spPr>
        <p:txBody>
          <a:bodyPr wrap="square" rtlCol="0">
            <a:spAutoFit/>
          </a:bodyPr>
          <a:lstStyle/>
          <a:p>
            <a:r>
              <a:rPr lang="en-US" b="1" dirty="0" smtClean="0">
                <a:latin typeface="Algerian" pitchFamily="82" charset="0"/>
              </a:rPr>
              <a:t>   </a:t>
            </a:r>
            <a:r>
              <a:rPr lang="en-US" b="1" dirty="0" smtClean="0">
                <a:solidFill>
                  <a:schemeClr val="tx1">
                    <a:lumMod val="65000"/>
                    <a:lumOff val="35000"/>
                  </a:schemeClr>
                </a:solidFill>
                <a:latin typeface="Algerian" pitchFamily="82" charset="0"/>
              </a:rPr>
              <a:t>600 SHADES IN WOOL</a:t>
            </a:r>
            <a:endParaRPr lang="en-US" b="1" dirty="0">
              <a:solidFill>
                <a:schemeClr val="tx1">
                  <a:lumMod val="65000"/>
                  <a:lumOff val="35000"/>
                </a:schemeClr>
              </a:solidFill>
              <a:latin typeface="Algerian" pitchFamily="82" charset="0"/>
            </a:endParaRPr>
          </a:p>
        </p:txBody>
      </p:sp>
      <p:sp>
        <p:nvSpPr>
          <p:cNvPr id="10" name="TextBox 9"/>
          <p:cNvSpPr txBox="1"/>
          <p:nvPr/>
        </p:nvSpPr>
        <p:spPr>
          <a:xfrm>
            <a:off x="6072198" y="1428736"/>
            <a:ext cx="2786082" cy="369332"/>
          </a:xfrm>
          <a:prstGeom prst="rect">
            <a:avLst/>
          </a:prstGeom>
          <a:noFill/>
        </p:spPr>
        <p:txBody>
          <a:bodyPr wrap="square" rtlCol="0">
            <a:spAutoFit/>
          </a:bodyPr>
          <a:lstStyle/>
          <a:p>
            <a:r>
              <a:rPr lang="en-US" b="1" dirty="0" smtClean="0">
                <a:solidFill>
                  <a:schemeClr val="tx1">
                    <a:lumMod val="65000"/>
                    <a:lumOff val="35000"/>
                  </a:schemeClr>
                </a:solidFill>
                <a:latin typeface="Algerian" pitchFamily="82" charset="0"/>
              </a:rPr>
              <a:t>300 SHADES IN  WOOL</a:t>
            </a:r>
            <a:endParaRPr lang="en-US" b="1" dirty="0">
              <a:solidFill>
                <a:schemeClr val="tx1">
                  <a:lumMod val="65000"/>
                  <a:lumOff val="35000"/>
                </a:schemeClr>
              </a:solidFill>
              <a:latin typeface="Algerian" pitchFamily="82" charset="0"/>
            </a:endParaRPr>
          </a:p>
        </p:txBody>
      </p:sp>
      <p:pic>
        <p:nvPicPr>
          <p:cNvPr id="14" name="Picture 13" descr="08 pro 1.jpg"/>
          <p:cNvPicPr>
            <a:picLocks noChangeAspect="1"/>
          </p:cNvPicPr>
          <p:nvPr/>
        </p:nvPicPr>
        <p:blipFill>
          <a:blip r:embed="rId3" cstate="print"/>
          <a:stretch>
            <a:fillRect/>
          </a:stretch>
        </p:blipFill>
        <p:spPr>
          <a:xfrm>
            <a:off x="571472" y="5143512"/>
            <a:ext cx="2500330" cy="1500198"/>
          </a:xfrm>
          <a:prstGeom prst="rect">
            <a:avLst/>
          </a:prstGeom>
          <a:ln>
            <a:noFill/>
          </a:ln>
          <a:effectLst>
            <a:softEdge rad="112500"/>
          </a:effectLst>
        </p:spPr>
      </p:pic>
      <p:pic>
        <p:nvPicPr>
          <p:cNvPr id="15" name="Picture 14" descr="DSC_0397 copy.jpg"/>
          <p:cNvPicPr>
            <a:picLocks noChangeAspect="1"/>
          </p:cNvPicPr>
          <p:nvPr/>
        </p:nvPicPr>
        <p:blipFill>
          <a:blip r:embed="rId4" cstate="print"/>
          <a:stretch>
            <a:fillRect/>
          </a:stretch>
        </p:blipFill>
        <p:spPr>
          <a:xfrm>
            <a:off x="6357950" y="4857759"/>
            <a:ext cx="2321734" cy="1547823"/>
          </a:xfrm>
          <a:prstGeom prst="rect">
            <a:avLst/>
          </a:prstGeom>
          <a:ln>
            <a:noFill/>
          </a:ln>
          <a:effectLst>
            <a:softEdge rad="112500"/>
          </a:effectLst>
        </p:spPr>
      </p:pic>
      <p:pic>
        <p:nvPicPr>
          <p:cNvPr id="16" name="Picture 15" descr="11 pro 1.jpg"/>
          <p:cNvPicPr>
            <a:picLocks noChangeAspect="1"/>
          </p:cNvPicPr>
          <p:nvPr/>
        </p:nvPicPr>
        <p:blipFill>
          <a:blip r:embed="rId5" cstate="print"/>
          <a:stretch>
            <a:fillRect/>
          </a:stretch>
        </p:blipFill>
        <p:spPr>
          <a:xfrm>
            <a:off x="4964888" y="1857364"/>
            <a:ext cx="4179112" cy="2714644"/>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85786" y="2071678"/>
            <a:ext cx="7901014" cy="3935613"/>
          </a:xfrm>
        </p:spPr>
        <p:txBody>
          <a:bodyPr/>
          <a:lstStyle/>
          <a:p>
            <a:pPr>
              <a:buNone/>
            </a:pPr>
            <a:endParaRPr lang="en-US" sz="1400" dirty="0" smtClean="0">
              <a:latin typeface="Algerian" pitchFamily="82" charset="0"/>
            </a:endParaRPr>
          </a:p>
          <a:p>
            <a:pPr>
              <a:buNone/>
            </a:pPr>
            <a:r>
              <a:rPr lang="en-US" sz="1400" dirty="0" smtClean="0">
                <a:latin typeface="Algerian" pitchFamily="82" charset="0"/>
              </a:rPr>
              <a:t> 64 shades Single dyed</a:t>
            </a:r>
            <a:r>
              <a:rPr lang="en-US" sz="2000" dirty="0" smtClean="0"/>
              <a:t>                                                 </a:t>
            </a:r>
            <a:r>
              <a:rPr lang="en-US" sz="1400" dirty="0" smtClean="0">
                <a:latin typeface="Algerian" pitchFamily="82" charset="0"/>
              </a:rPr>
              <a:t>30 SHADES Double dyed</a:t>
            </a:r>
            <a:endParaRPr lang="en-US" sz="1400" dirty="0">
              <a:latin typeface="Algerian" pitchFamily="82" charset="0"/>
            </a:endParaRPr>
          </a:p>
        </p:txBody>
      </p:sp>
      <p:sp>
        <p:nvSpPr>
          <p:cNvPr id="2" name="Title 1"/>
          <p:cNvSpPr>
            <a:spLocks noGrp="1"/>
          </p:cNvSpPr>
          <p:nvPr>
            <p:ph type="title"/>
          </p:nvPr>
        </p:nvSpPr>
        <p:spPr>
          <a:xfrm>
            <a:off x="857224" y="214290"/>
            <a:ext cx="8072494" cy="1857388"/>
          </a:xfrm>
        </p:spPr>
        <p:txBody>
          <a:bodyPr>
            <a:normAutofit fontScale="90000"/>
          </a:bodyPr>
          <a:lstStyle/>
          <a:p>
            <a:r>
              <a:rPr lang="en-US" sz="2200" dirty="0" smtClean="0">
                <a:solidFill>
                  <a:schemeClr val="bg2">
                    <a:lumMod val="75000"/>
                  </a:schemeClr>
                </a:solidFill>
              </a:rPr>
              <a:t/>
            </a:r>
            <a:br>
              <a:rPr lang="en-US" sz="2200" dirty="0" smtClean="0">
                <a:solidFill>
                  <a:schemeClr val="bg2">
                    <a:lumMod val="75000"/>
                  </a:schemeClr>
                </a:solidFill>
              </a:rPr>
            </a:br>
            <a:r>
              <a:rPr lang="en-US" sz="2200" dirty="0" smtClean="0">
                <a:solidFill>
                  <a:schemeClr val="bg2">
                    <a:lumMod val="75000"/>
                  </a:schemeClr>
                </a:solidFill>
              </a:rPr>
              <a:t/>
            </a:r>
            <a:br>
              <a:rPr lang="en-US" sz="2200" dirty="0" smtClean="0">
                <a:solidFill>
                  <a:schemeClr val="bg2">
                    <a:lumMod val="75000"/>
                  </a:schemeClr>
                </a:solidFill>
              </a:rPr>
            </a:br>
            <a:r>
              <a:rPr lang="en-US" sz="2200" dirty="0" smtClean="0">
                <a:solidFill>
                  <a:schemeClr val="bg2">
                    <a:lumMod val="75000"/>
                  </a:schemeClr>
                </a:solidFill>
              </a:rPr>
              <a:t>         </a:t>
            </a:r>
            <a:r>
              <a:rPr lang="en-US" sz="2700" dirty="0" smtClean="0">
                <a:solidFill>
                  <a:schemeClr val="accent1"/>
                </a:solidFill>
                <a:latin typeface="Algerian" pitchFamily="82" charset="0"/>
              </a:rPr>
              <a:t>SSNI 64 &amp; 30 SHADES IN WOOL(IN PROGRESS)</a:t>
            </a:r>
            <a:r>
              <a:rPr lang="en-US" sz="2200" dirty="0" smtClean="0">
                <a:solidFill>
                  <a:schemeClr val="bg1"/>
                </a:solidFill>
                <a:latin typeface="Adobe Garamond Pro Bold" pitchFamily="18" charset="0"/>
              </a:rPr>
              <a:t/>
            </a:r>
            <a:br>
              <a:rPr lang="en-US" sz="2200" dirty="0" smtClean="0">
                <a:solidFill>
                  <a:schemeClr val="bg1"/>
                </a:solidFill>
                <a:latin typeface="Adobe Garamond Pro Bold" pitchFamily="18" charset="0"/>
              </a:rPr>
            </a:br>
            <a:r>
              <a:rPr lang="en-US" sz="2200" dirty="0" smtClean="0">
                <a:solidFill>
                  <a:schemeClr val="bg1"/>
                </a:solidFill>
                <a:latin typeface="Adobe Garamond Pro Bold" pitchFamily="18" charset="0"/>
              </a:rPr>
              <a:t> </a:t>
            </a:r>
            <a:r>
              <a:rPr lang="en-US" sz="2200" dirty="0" smtClean="0">
                <a:solidFill>
                  <a:schemeClr val="tx1"/>
                </a:solidFill>
                <a:latin typeface="Arial Rounded MT Bold" pitchFamily="34" charset="0"/>
              </a:rPr>
              <a:t/>
            </a:r>
            <a:br>
              <a:rPr lang="en-US" sz="2200" dirty="0" smtClean="0">
                <a:solidFill>
                  <a:schemeClr val="tx1"/>
                </a:solidFill>
                <a:latin typeface="Arial Rounded MT Bold" pitchFamily="34" charset="0"/>
              </a:rPr>
            </a:br>
            <a:r>
              <a:rPr sz="1600" smtClean="0">
                <a:solidFill>
                  <a:schemeClr val="tx1"/>
                </a:solidFill>
                <a:latin typeface="Arial Rounded MT Bold" pitchFamily="34" charset="0"/>
              </a:rPr>
              <a:t>SSNI provide amazing color scheme for textile and rugs. We provide unique color for you – Wool Textured Colors of 30 Shades and 64 shades and also We offer custom color box, custom color reference system and also available all size of wool color box.</a:t>
            </a:r>
            <a:r>
              <a:rPr lang="en-US" sz="1600" dirty="0" smtClean="0">
                <a:solidFill>
                  <a:schemeClr val="tx1"/>
                </a:solidFill>
                <a:latin typeface="Arial Rounded MT Bold" pitchFamily="34" charset="0"/>
              </a:rPr>
              <a:t>dyeing and double dyeing technique which enhance your rugs as a natural wool texture    </a:t>
            </a:r>
            <a:r>
              <a:rPr lang="en-US" sz="1600" dirty="0" smtClean="0">
                <a:solidFill>
                  <a:schemeClr val="bg2">
                    <a:lumMod val="75000"/>
                  </a:schemeClr>
                </a:solidFill>
                <a:latin typeface="Arial Black" pitchFamily="34" charset="0"/>
              </a:rPr>
              <a:t/>
            </a:r>
            <a:br>
              <a:rPr lang="en-US" sz="1600" dirty="0" smtClean="0">
                <a:solidFill>
                  <a:schemeClr val="bg2">
                    <a:lumMod val="75000"/>
                  </a:schemeClr>
                </a:solidFill>
                <a:latin typeface="Arial Black" pitchFamily="34" charset="0"/>
              </a:rPr>
            </a:br>
            <a:r>
              <a:rPr lang="en-US" sz="1600" dirty="0" smtClean="0">
                <a:latin typeface="Arial Black" pitchFamily="34" charset="0"/>
              </a:rPr>
              <a:t> </a:t>
            </a:r>
            <a:endParaRPr lang="en-US" sz="1600" dirty="0">
              <a:latin typeface="Arial Black" pitchFamily="34" charset="0"/>
            </a:endParaRPr>
          </a:p>
        </p:txBody>
      </p:sp>
      <p:pic>
        <p:nvPicPr>
          <p:cNvPr id="9" name="Picture 8" descr="04 pro 4.jpg"/>
          <p:cNvPicPr>
            <a:picLocks noChangeAspect="1"/>
          </p:cNvPicPr>
          <p:nvPr/>
        </p:nvPicPr>
        <p:blipFill>
          <a:blip r:embed="rId2" cstate="print"/>
          <a:stretch>
            <a:fillRect/>
          </a:stretch>
        </p:blipFill>
        <p:spPr>
          <a:xfrm>
            <a:off x="0" y="3095791"/>
            <a:ext cx="5143504" cy="3047853"/>
          </a:xfrm>
          <a:prstGeom prst="rect">
            <a:avLst/>
          </a:prstGeom>
          <a:ln>
            <a:noFill/>
          </a:ln>
          <a:effectLst>
            <a:outerShdw blurRad="292100" dist="139700" dir="2700000" algn="tl" rotWithShape="0">
              <a:srgbClr val="333333">
                <a:alpha val="65000"/>
              </a:srgbClr>
            </a:outerShdw>
          </a:effectLst>
        </p:spPr>
      </p:pic>
      <p:pic>
        <p:nvPicPr>
          <p:cNvPr id="12" name="Picture 11" descr="09 pro 1.jpg"/>
          <p:cNvPicPr>
            <a:picLocks noChangeAspect="1"/>
          </p:cNvPicPr>
          <p:nvPr/>
        </p:nvPicPr>
        <p:blipFill>
          <a:blip r:embed="rId3" cstate="print"/>
          <a:stretch>
            <a:fillRect/>
          </a:stretch>
        </p:blipFill>
        <p:spPr>
          <a:xfrm>
            <a:off x="5143504" y="2714620"/>
            <a:ext cx="3929058" cy="391085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DSC_0834 copy-2.jpg"/>
          <p:cNvPicPr>
            <a:picLocks noGrp="1" noChangeAspect="1"/>
          </p:cNvPicPr>
          <p:nvPr>
            <p:ph idx="1"/>
          </p:nvPr>
        </p:nvPicPr>
        <p:blipFill>
          <a:blip r:embed="rId2" cstate="print"/>
          <a:stretch>
            <a:fillRect/>
          </a:stretch>
        </p:blipFill>
        <p:spPr>
          <a:xfrm>
            <a:off x="0" y="1428736"/>
            <a:ext cx="4929190" cy="407196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57200" y="142852"/>
            <a:ext cx="8401080" cy="1214446"/>
          </a:xfrm>
        </p:spPr>
        <p:txBody>
          <a:bodyPr>
            <a:normAutofit/>
          </a:bodyPr>
          <a:lstStyle/>
          <a:p>
            <a:r>
              <a:rPr lang="en-US" sz="2400" dirty="0" smtClean="0">
                <a:solidFill>
                  <a:schemeClr val="bg2">
                    <a:lumMod val="50000"/>
                  </a:schemeClr>
                </a:solidFill>
                <a:latin typeface="Arial Rounded MT Bold" pitchFamily="34" charset="0"/>
              </a:rPr>
              <a:t>                                </a:t>
            </a:r>
            <a:r>
              <a:rPr lang="en-US" sz="2400" dirty="0" smtClean="0">
                <a:solidFill>
                  <a:schemeClr val="accent1"/>
                </a:solidFill>
                <a:latin typeface="Algerian" pitchFamily="82" charset="0"/>
              </a:rPr>
              <a:t>SSNI 1200 SHADES IN VISCOSE </a:t>
            </a:r>
            <a:r>
              <a:rPr lang="en-US" sz="2800" dirty="0" smtClean="0">
                <a:solidFill>
                  <a:schemeClr val="tx1"/>
                </a:solidFill>
                <a:latin typeface="Arial Rounded MT Bold" pitchFamily="34" charset="0"/>
              </a:rPr>
              <a:t/>
            </a:r>
            <a:br>
              <a:rPr lang="en-US" sz="2800" dirty="0" smtClean="0">
                <a:solidFill>
                  <a:schemeClr val="tx1"/>
                </a:solidFill>
                <a:latin typeface="Arial Rounded MT Bold" pitchFamily="34" charset="0"/>
              </a:rPr>
            </a:br>
            <a:r>
              <a:rPr lang="en-US" sz="1400" dirty="0" smtClean="0">
                <a:solidFill>
                  <a:schemeClr val="tx1"/>
                </a:solidFill>
                <a:latin typeface="Arial Rounded MT Bold" pitchFamily="34" charset="0"/>
              </a:rPr>
              <a:t>A diverse collection of confident and shallow colors which comprises of 1200 shades in viscose , split into 5 trays with 20 groups . Every Groups has 10 different tones and every tones has 5 gradation</a:t>
            </a:r>
            <a:endParaRPr lang="en-US" sz="1400" dirty="0">
              <a:solidFill>
                <a:schemeClr val="tx1"/>
              </a:solidFill>
              <a:latin typeface="Arial Rounded MT Bold" pitchFamily="34" charset="0"/>
            </a:endParaRPr>
          </a:p>
        </p:txBody>
      </p:sp>
      <p:pic>
        <p:nvPicPr>
          <p:cNvPr id="9" name="Picture 8" descr="03 pro 5psd.jpg"/>
          <p:cNvPicPr>
            <a:picLocks noChangeAspect="1"/>
          </p:cNvPicPr>
          <p:nvPr/>
        </p:nvPicPr>
        <p:blipFill>
          <a:blip r:embed="rId3" cstate="print"/>
          <a:stretch>
            <a:fillRect/>
          </a:stretch>
        </p:blipFill>
        <p:spPr>
          <a:xfrm>
            <a:off x="4929189" y="1428736"/>
            <a:ext cx="4071967" cy="2500330"/>
          </a:xfrm>
          <a:prstGeom prst="rect">
            <a:avLst/>
          </a:prstGeom>
          <a:ln>
            <a:noFill/>
          </a:ln>
          <a:effectLst>
            <a:outerShdw blurRad="292100" dist="139700" dir="2700000" algn="tl" rotWithShape="0">
              <a:srgbClr val="333333">
                <a:alpha val="65000"/>
              </a:srgbClr>
            </a:outerShdw>
          </a:effectLst>
        </p:spPr>
      </p:pic>
      <p:pic>
        <p:nvPicPr>
          <p:cNvPr id="6" name="Picture 5" descr="03 pro 1.jpg"/>
          <p:cNvPicPr>
            <a:picLocks noChangeAspect="1"/>
          </p:cNvPicPr>
          <p:nvPr/>
        </p:nvPicPr>
        <p:blipFill>
          <a:blip r:embed="rId4" cstate="print"/>
          <a:stretch>
            <a:fillRect/>
          </a:stretch>
        </p:blipFill>
        <p:spPr>
          <a:xfrm>
            <a:off x="4929190" y="3929066"/>
            <a:ext cx="4071966" cy="261939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SC_0089 copy.jpg"/>
          <p:cNvPicPr>
            <a:picLocks noGrp="1" noChangeAspect="1"/>
          </p:cNvPicPr>
          <p:nvPr>
            <p:ph idx="1"/>
          </p:nvPr>
        </p:nvPicPr>
        <p:blipFill>
          <a:blip r:embed="rId2" cstate="print"/>
          <a:stretch>
            <a:fillRect/>
          </a:stretch>
        </p:blipFill>
        <p:spPr>
          <a:xfrm>
            <a:off x="-32" y="1214423"/>
            <a:ext cx="9108314" cy="5357849"/>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571472" y="214290"/>
            <a:ext cx="8215370" cy="928694"/>
          </a:xfrm>
        </p:spPr>
        <p:txBody>
          <a:bodyPr>
            <a:normAutofit fontScale="90000"/>
          </a:bodyPr>
          <a:lstStyle/>
          <a:p>
            <a:r>
              <a:rPr lang="en-US" sz="2700" dirty="0" smtClean="0">
                <a:solidFill>
                  <a:srgbClr val="FFC000"/>
                </a:solidFill>
                <a:latin typeface="Algerian" pitchFamily="82" charset="0"/>
              </a:rPr>
              <a:t>                       </a:t>
            </a:r>
            <a:r>
              <a:rPr lang="en-US" sz="2700" dirty="0" smtClean="0">
                <a:solidFill>
                  <a:schemeClr val="accent1"/>
                </a:solidFill>
                <a:latin typeface="Algerian" pitchFamily="82" charset="0"/>
              </a:rPr>
              <a:t>SSNI 600-C SERIES SHADES IN VISCOSE </a:t>
            </a:r>
            <a:r>
              <a:rPr lang="en-US" sz="2800" dirty="0" smtClean="0">
                <a:latin typeface="Arial Rounded MT Bold" pitchFamily="34" charset="0"/>
              </a:rPr>
              <a:t/>
            </a:r>
            <a:br>
              <a:rPr lang="en-US" sz="2800" dirty="0" smtClean="0">
                <a:latin typeface="Arial Rounded MT Bold" pitchFamily="34" charset="0"/>
              </a:rPr>
            </a:br>
            <a:r>
              <a:rPr lang="en-US" sz="1600" dirty="0" smtClean="0">
                <a:solidFill>
                  <a:schemeClr val="tx1"/>
                </a:solidFill>
                <a:latin typeface="Arial Rounded MT Bold" pitchFamily="34" charset="0"/>
              </a:rPr>
              <a:t>A highly efficient color reference system with a collection of 600 shades  in viscose , split into 5 trays of families which is convenient to use due to its easy reference number</a:t>
            </a:r>
            <a:endParaRPr lang="en-US" sz="1600" dirty="0">
              <a:solidFill>
                <a:schemeClr val="tx1"/>
              </a:solidFill>
              <a:latin typeface="Arial Rounded MT Bold" pitchFamily="34" charset="0"/>
            </a:endParaRPr>
          </a:p>
        </p:txBody>
      </p:sp>
      <p:pic>
        <p:nvPicPr>
          <p:cNvPr id="8" name="Picture 7" descr="13 pro 4.jpg"/>
          <p:cNvPicPr>
            <a:picLocks noChangeAspect="1"/>
          </p:cNvPicPr>
          <p:nvPr/>
        </p:nvPicPr>
        <p:blipFill>
          <a:blip r:embed="rId3" cstate="print"/>
          <a:stretch>
            <a:fillRect/>
          </a:stretch>
        </p:blipFill>
        <p:spPr>
          <a:xfrm>
            <a:off x="6000760" y="1142984"/>
            <a:ext cx="3000395" cy="2000264"/>
          </a:xfrm>
          <a:prstGeom prst="rect">
            <a:avLst/>
          </a:prstGeom>
          <a:ln>
            <a:noFill/>
          </a:ln>
          <a:effectLst>
            <a:softEdge rad="112500"/>
          </a:effec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0"/>
            <a:ext cx="8572560" cy="1357298"/>
          </a:xfrm>
        </p:spPr>
        <p:txBody>
          <a:bodyPr>
            <a:normAutofit/>
          </a:bodyPr>
          <a:lstStyle/>
          <a:p>
            <a:r>
              <a:rPr lang="en-US" sz="2800" dirty="0" smtClean="0">
                <a:solidFill>
                  <a:schemeClr val="bg2">
                    <a:lumMod val="50000"/>
                  </a:schemeClr>
                </a:solidFill>
                <a:latin typeface="Arial Rounded MT Bold" pitchFamily="34" charset="0"/>
              </a:rPr>
              <a:t>                    </a:t>
            </a:r>
            <a:r>
              <a:rPr lang="en-US" sz="2400" dirty="0" smtClean="0">
                <a:solidFill>
                  <a:schemeClr val="accent1"/>
                </a:solidFill>
                <a:latin typeface="Algerian" pitchFamily="82" charset="0"/>
              </a:rPr>
              <a:t>SSNI 600-H SERIES SHADES IN VISCOSE </a:t>
            </a:r>
            <a:r>
              <a:rPr lang="en-US" sz="2800" dirty="0" smtClean="0"/>
              <a:t/>
            </a:r>
            <a:br>
              <a:rPr lang="en-US" sz="2800" dirty="0" smtClean="0"/>
            </a:br>
            <a:r>
              <a:rPr lang="en-US" sz="1400" dirty="0" smtClean="0">
                <a:solidFill>
                  <a:schemeClr val="tx1"/>
                </a:solidFill>
                <a:latin typeface="Arial Rounded MT Bold" pitchFamily="34" charset="0"/>
              </a:rPr>
              <a:t>A highly efficient color reference system with a collection of 600 shades in viscose , split into 5 trays of families as same as our C-Series but different tones which is convenient to use due to its easy reference number</a:t>
            </a:r>
            <a:endParaRPr lang="en-US" sz="1400" dirty="0">
              <a:solidFill>
                <a:schemeClr val="tx1"/>
              </a:solidFill>
              <a:latin typeface="Arial Rounded MT Bold" pitchFamily="34" charset="0"/>
            </a:endParaRPr>
          </a:p>
        </p:txBody>
      </p:sp>
      <p:pic>
        <p:nvPicPr>
          <p:cNvPr id="11" name="Picture 10" descr="DSC_0094 copy (1).jpg"/>
          <p:cNvPicPr>
            <a:picLocks noChangeAspect="1"/>
          </p:cNvPicPr>
          <p:nvPr/>
        </p:nvPicPr>
        <p:blipFill>
          <a:blip r:embed="rId2" cstate="print"/>
          <a:stretch>
            <a:fillRect/>
          </a:stretch>
        </p:blipFill>
        <p:spPr>
          <a:xfrm>
            <a:off x="0" y="1428736"/>
            <a:ext cx="7358082" cy="4857785"/>
          </a:xfrm>
          <a:prstGeom prst="rect">
            <a:avLst/>
          </a:prstGeom>
          <a:ln>
            <a:noFill/>
          </a:ln>
          <a:effectLst>
            <a:outerShdw blurRad="292100" dist="139700" dir="2700000" algn="tl" rotWithShape="0">
              <a:srgbClr val="333333">
                <a:alpha val="65000"/>
              </a:srgbClr>
            </a:outerShdw>
          </a:effectLst>
        </p:spPr>
      </p:pic>
      <p:pic>
        <p:nvPicPr>
          <p:cNvPr id="7" name="Picture 6" descr="DSC_0097 copy.jpg"/>
          <p:cNvPicPr>
            <a:picLocks noChangeAspect="1"/>
          </p:cNvPicPr>
          <p:nvPr/>
        </p:nvPicPr>
        <p:blipFill>
          <a:blip r:embed="rId3" cstate="print"/>
          <a:stretch>
            <a:fillRect/>
          </a:stretch>
        </p:blipFill>
        <p:spPr>
          <a:xfrm>
            <a:off x="0" y="1309694"/>
            <a:ext cx="8501090" cy="5119702"/>
          </a:xfrm>
          <a:prstGeom prst="rect">
            <a:avLst/>
          </a:prstGeom>
        </p:spPr>
      </p:pic>
      <p:pic>
        <p:nvPicPr>
          <p:cNvPr id="8" name="Picture 7" descr="13 pro 3.jpg"/>
          <p:cNvPicPr>
            <a:picLocks noChangeAspect="1"/>
          </p:cNvPicPr>
          <p:nvPr/>
        </p:nvPicPr>
        <p:blipFill>
          <a:blip r:embed="rId4" cstate="print"/>
          <a:stretch>
            <a:fillRect/>
          </a:stretch>
        </p:blipFill>
        <p:spPr>
          <a:xfrm>
            <a:off x="6858016" y="1142984"/>
            <a:ext cx="2285984" cy="1738207"/>
          </a:xfrm>
          <a:prstGeom prst="rect">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0"/>
            <a:ext cx="8858280" cy="1285860"/>
          </a:xfrm>
        </p:spPr>
        <p:txBody>
          <a:bodyPr>
            <a:normAutofit/>
          </a:bodyPr>
          <a:lstStyle/>
          <a:p>
            <a:pPr algn="ctr"/>
            <a:r>
              <a:rPr lang="en-US" sz="2400" dirty="0" smtClean="0">
                <a:solidFill>
                  <a:schemeClr val="bg1"/>
                </a:solidFill>
                <a:latin typeface="Algerian" pitchFamily="82" charset="0"/>
              </a:rPr>
              <a:t>       </a:t>
            </a:r>
            <a:r>
              <a:rPr lang="en-US" sz="2400" dirty="0" smtClean="0">
                <a:solidFill>
                  <a:schemeClr val="accent1"/>
                </a:solidFill>
                <a:latin typeface="Algerian" pitchFamily="82" charset="0"/>
              </a:rPr>
              <a:t>SSNI 600&amp;600A SERIES SHADES IN PET RECYCLE YARN </a:t>
            </a:r>
            <a:r>
              <a:rPr lang="en-US" sz="2800" dirty="0" smtClean="0">
                <a:solidFill>
                  <a:srgbClr val="FFC000"/>
                </a:solidFill>
                <a:latin typeface="Arial Rounded MT Bold" pitchFamily="34" charset="0"/>
              </a:rPr>
              <a:t/>
            </a:r>
            <a:br>
              <a:rPr lang="en-US" sz="2800" dirty="0" smtClean="0">
                <a:solidFill>
                  <a:srgbClr val="FFC000"/>
                </a:solidFill>
                <a:latin typeface="Arial Rounded MT Bold" pitchFamily="34" charset="0"/>
              </a:rPr>
            </a:br>
            <a:r>
              <a:rPr lang="en-US" sz="1400" dirty="0" smtClean="0">
                <a:solidFill>
                  <a:schemeClr val="tx1">
                    <a:lumMod val="95000"/>
                    <a:lumOff val="5000"/>
                  </a:schemeClr>
                </a:solidFill>
                <a:latin typeface="Arial Rounded MT Bold" pitchFamily="34" charset="0"/>
              </a:rPr>
              <a:t>A new collection other than viscose and wool in our collection PET Recycle yarn which diversify more yarn options </a:t>
            </a:r>
            <a:br>
              <a:rPr lang="en-US" sz="1400" dirty="0" smtClean="0">
                <a:solidFill>
                  <a:schemeClr val="tx1">
                    <a:lumMod val="95000"/>
                    <a:lumOff val="5000"/>
                  </a:schemeClr>
                </a:solidFill>
                <a:latin typeface="Arial Rounded MT Bold" pitchFamily="34" charset="0"/>
              </a:rPr>
            </a:br>
            <a:r>
              <a:rPr lang="en-US" sz="1400" dirty="0" smtClean="0">
                <a:solidFill>
                  <a:schemeClr val="tx1">
                    <a:lumMod val="95000"/>
                    <a:lumOff val="5000"/>
                  </a:schemeClr>
                </a:solidFill>
                <a:latin typeface="Arial Rounded MT Bold" pitchFamily="34" charset="0"/>
              </a:rPr>
              <a:t>It is very compact , Stylish and versatile color reference system</a:t>
            </a:r>
            <a:endParaRPr lang="en-US" sz="1400" dirty="0">
              <a:solidFill>
                <a:schemeClr val="tx1">
                  <a:lumMod val="95000"/>
                  <a:lumOff val="5000"/>
                </a:schemeClr>
              </a:solidFill>
              <a:latin typeface="Arial Rounded MT Bold" pitchFamily="34" charset="0"/>
            </a:endParaRPr>
          </a:p>
        </p:txBody>
      </p:sp>
      <p:sp>
        <p:nvSpPr>
          <p:cNvPr id="10" name="TextBox 9"/>
          <p:cNvSpPr txBox="1"/>
          <p:nvPr/>
        </p:nvSpPr>
        <p:spPr>
          <a:xfrm>
            <a:off x="928662" y="1500174"/>
            <a:ext cx="3357586" cy="369332"/>
          </a:xfrm>
          <a:prstGeom prst="rect">
            <a:avLst/>
          </a:prstGeom>
          <a:noFill/>
        </p:spPr>
        <p:txBody>
          <a:bodyPr wrap="square" rtlCol="0">
            <a:spAutoFit/>
          </a:bodyPr>
          <a:lstStyle/>
          <a:p>
            <a:r>
              <a:rPr lang="en-US" b="1" dirty="0" smtClean="0">
                <a:solidFill>
                  <a:schemeClr val="tx1">
                    <a:lumMod val="65000"/>
                    <a:lumOff val="35000"/>
                  </a:schemeClr>
                </a:solidFill>
                <a:latin typeface="Algerian" pitchFamily="82" charset="0"/>
              </a:rPr>
              <a:t>600 SHADES IN PET yarn</a:t>
            </a:r>
            <a:endParaRPr lang="en-US" b="1" dirty="0">
              <a:solidFill>
                <a:schemeClr val="tx1">
                  <a:lumMod val="65000"/>
                  <a:lumOff val="35000"/>
                </a:schemeClr>
              </a:solidFill>
              <a:latin typeface="Algerian" pitchFamily="82" charset="0"/>
            </a:endParaRPr>
          </a:p>
        </p:txBody>
      </p:sp>
      <p:sp>
        <p:nvSpPr>
          <p:cNvPr id="11" name="TextBox 10"/>
          <p:cNvSpPr txBox="1"/>
          <p:nvPr/>
        </p:nvSpPr>
        <p:spPr>
          <a:xfrm>
            <a:off x="5143504" y="1500174"/>
            <a:ext cx="3571900" cy="369332"/>
          </a:xfrm>
          <a:prstGeom prst="rect">
            <a:avLst/>
          </a:prstGeom>
          <a:noFill/>
        </p:spPr>
        <p:txBody>
          <a:bodyPr wrap="square" rtlCol="0">
            <a:spAutoFit/>
          </a:bodyPr>
          <a:lstStyle/>
          <a:p>
            <a:r>
              <a:rPr lang="en-US" b="1" dirty="0" smtClean="0">
                <a:solidFill>
                  <a:schemeClr val="tx1">
                    <a:lumMod val="65000"/>
                    <a:lumOff val="35000"/>
                  </a:schemeClr>
                </a:solidFill>
                <a:latin typeface="Algerian" pitchFamily="82" charset="0"/>
              </a:rPr>
              <a:t>600-A SHADES IN PET yarn</a:t>
            </a:r>
            <a:endParaRPr lang="en-US" b="1" dirty="0">
              <a:solidFill>
                <a:schemeClr val="tx1">
                  <a:lumMod val="65000"/>
                  <a:lumOff val="35000"/>
                </a:schemeClr>
              </a:solidFill>
              <a:latin typeface="Algerian" pitchFamily="82" charset="0"/>
            </a:endParaRPr>
          </a:p>
        </p:txBody>
      </p:sp>
      <p:pic>
        <p:nvPicPr>
          <p:cNvPr id="12" name="Picture 11" descr="05 pro 1.jpg"/>
          <p:cNvPicPr>
            <a:picLocks noChangeAspect="1"/>
          </p:cNvPicPr>
          <p:nvPr/>
        </p:nvPicPr>
        <p:blipFill>
          <a:blip r:embed="rId2" cstate="print"/>
          <a:stretch>
            <a:fillRect/>
          </a:stretch>
        </p:blipFill>
        <p:spPr>
          <a:xfrm>
            <a:off x="214282" y="1857364"/>
            <a:ext cx="4643438" cy="3216445"/>
          </a:xfrm>
          <a:prstGeom prst="rect">
            <a:avLst/>
          </a:prstGeom>
          <a:ln>
            <a:noFill/>
          </a:ln>
          <a:effectLst>
            <a:outerShdw blurRad="292100" dist="139700" dir="2700000" algn="tl" rotWithShape="0">
              <a:srgbClr val="333333">
                <a:alpha val="65000"/>
              </a:srgbClr>
            </a:outerShdw>
          </a:effectLst>
        </p:spPr>
      </p:pic>
      <p:pic>
        <p:nvPicPr>
          <p:cNvPr id="14" name="Picture 13" descr="07 pro 1.jpg"/>
          <p:cNvPicPr>
            <a:picLocks noChangeAspect="1"/>
          </p:cNvPicPr>
          <p:nvPr/>
        </p:nvPicPr>
        <p:blipFill>
          <a:blip r:embed="rId3"/>
          <a:stretch>
            <a:fillRect/>
          </a:stretch>
        </p:blipFill>
        <p:spPr>
          <a:xfrm>
            <a:off x="4572000" y="4976823"/>
            <a:ext cx="2714644" cy="1809763"/>
          </a:xfrm>
          <a:prstGeom prst="rect">
            <a:avLst/>
          </a:prstGeom>
          <a:ln>
            <a:noFill/>
          </a:ln>
          <a:effectLst>
            <a:softEdge rad="112500"/>
          </a:effectLst>
        </p:spPr>
      </p:pic>
      <p:pic>
        <p:nvPicPr>
          <p:cNvPr id="8" name="Picture 7" descr="07 pro 2-Photoroom.png"/>
          <p:cNvPicPr>
            <a:picLocks noChangeAspect="1"/>
          </p:cNvPicPr>
          <p:nvPr/>
        </p:nvPicPr>
        <p:blipFill>
          <a:blip r:embed="rId4" cstate="print"/>
          <a:stretch>
            <a:fillRect/>
          </a:stretch>
        </p:blipFill>
        <p:spPr>
          <a:xfrm>
            <a:off x="4643438" y="1807838"/>
            <a:ext cx="4502353" cy="3121361"/>
          </a:xfrm>
          <a:prstGeom prst="rect">
            <a:avLst/>
          </a:prstGeom>
          <a:ln>
            <a:noFill/>
          </a:ln>
          <a:effectLst>
            <a:softEdge rad="112500"/>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954</TotalTime>
  <Words>370</Words>
  <Application>Microsoft Office PowerPoint</Application>
  <PresentationFormat>On-screen Show (4:3)</PresentationFormat>
  <Paragraphs>34</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Concourse</vt:lpstr>
      <vt:lpstr>Slide 1</vt:lpstr>
      <vt:lpstr>Slide 2</vt:lpstr>
      <vt:lpstr>  SSNI 1200 SHADES IN WOOL A unique color reference system with an extensive range of 1200 Shades in wool ,split into 5 Trays with 10 Groups   </vt:lpstr>
      <vt:lpstr>                              SSNI 600&amp;300 SHADES IN WOOL  A very compact , stylish and versatile color reference system carrying the same shades of our very popular SSNI 600 &amp;300 wool color reference system . Extra handy and light weighted which is very convenient for traveling     </vt:lpstr>
      <vt:lpstr>           SSNI 64 &amp; 30 SHADES IN WOOL(IN PROGRESS)   SSNI provide amazing color scheme for textile and rugs. We provide unique color for you – Wool Textured Colors of 30 Shades and 64 shades and also We offer custom color box, custom color reference system and also available all size of wool color box.dyeing and double dyeing technique which enhance your rugs as a natural wool texture      </vt:lpstr>
      <vt:lpstr>                                SSNI 1200 SHADES IN VISCOSE  A diverse collection of confident and shallow colors which comprises of 1200 shades in viscose , split into 5 trays with 20 groups . Every Groups has 10 different tones and every tones has 5 gradation</vt:lpstr>
      <vt:lpstr>                       SSNI 600-C SERIES SHADES IN VISCOSE  A highly efficient color reference system with a collection of 600 shades  in viscose , split into 5 trays of families which is convenient to use due to its easy reference number</vt:lpstr>
      <vt:lpstr>                    SSNI 600-H SERIES SHADES IN VISCOSE  A highly efficient color reference system with a collection of 600 shades in viscose , split into 5 trays of families as same as our C-Series but different tones which is convenient to use due to its easy reference number</vt:lpstr>
      <vt:lpstr>       SSNI 600&amp;600A SERIES SHADES IN PET RECYCLE YARN  A new collection other than viscose and wool in our collection PET Recycle yarn which diversify more yarn options  It is very compact , Stylish and versatile color reference system</vt:lpstr>
      <vt:lpstr>       SSNI 242&amp;120 SERIES SHADES IN PET recycle YARN  A Shiny and elegant collection of 242 &amp;120 shades(Bright Colors) in PET Recycle  Both are very convenient to use due to its easy reference numbers and organized placing of different group of shades  </vt:lpstr>
      <vt:lpstr>                  SSNI 600 SHADES IN RAYON (SILK) </vt:lpstr>
      <vt:lpstr>               SSNI 600 SHADES IN nylon (polypropylene) </vt:lpstr>
      <vt:lpstr>                        SSNI 150 SHADES IN wool (grey tones) </vt:lpstr>
      <vt:lpstr>                 CUSTOMIZATION OF BOXES ACCORDING TO CLIENT  requirements</vt:lpstr>
      <vt:lpstr>             SCAN  THE  QR  CODE  TO  DOWNLOAD  THIS  CATALOUGE</vt:lpstr>
      <vt:lpstr>Slide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DESKTOP</dc:creator>
  <cp:lastModifiedBy>A.R.RUGS</cp:lastModifiedBy>
  <cp:revision>131</cp:revision>
  <dcterms:created xsi:type="dcterms:W3CDTF">2024-02-09T14:44:14Z</dcterms:created>
  <dcterms:modified xsi:type="dcterms:W3CDTF">2024-10-08T09:34:39Z</dcterms:modified>
</cp:coreProperties>
</file>